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84439740879426e" /><Relationship Type="http://schemas.openxmlformats.org/officeDocument/2006/relationships/extended-properties" Target="/docProps/app.xml" Id="Rc226e9489c204254" /><Relationship Type="http://schemas.openxmlformats.org/officeDocument/2006/relationships/officeDocument" Target="/ppt/presentation.xml" Id="R7d5988b52f444b4b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2c7204390ffc4cf0"/>
  </p:sldMasterIdLst>
  <p:notesMasterIdLst>
    <p:notesMasterId xmlns:r="http://schemas.openxmlformats.org/officeDocument/2006/relationships" r:id="R1fecdaf1912e4ed0"/>
  </p:notesMasterIdLst>
  <p:sldIdLst>
    <p:sldId xmlns:r="http://schemas.openxmlformats.org/officeDocument/2006/relationships" id="256" r:id="R5cf8c050985c47e7"/>
    <p:sldId xmlns:r="http://schemas.openxmlformats.org/officeDocument/2006/relationships" id="257" r:id="Re577dd9dac474875"/>
    <p:sldId xmlns:r="http://schemas.openxmlformats.org/officeDocument/2006/relationships" id="258" r:id="R50c558792f024656"/>
    <p:sldId xmlns:r="http://schemas.openxmlformats.org/officeDocument/2006/relationships" id="259" r:id="R57a80095992d40b2"/>
    <p:sldId xmlns:r="http://schemas.openxmlformats.org/officeDocument/2006/relationships" id="260" r:id="Rff908b30b2954920"/>
    <p:sldId xmlns:r="http://schemas.openxmlformats.org/officeDocument/2006/relationships" id="261" r:id="R8cdafa87d62e4781"/>
    <p:sldId xmlns:r="http://schemas.openxmlformats.org/officeDocument/2006/relationships" id="262" r:id="R8daba2b9738c425f"/>
    <p:sldId xmlns:r="http://schemas.openxmlformats.org/officeDocument/2006/relationships" id="263" r:id="R1d1ec00b08e241fa"/>
    <p:sldId xmlns:r="http://schemas.openxmlformats.org/officeDocument/2006/relationships" id="264" r:id="R7b33de4204c34b91"/>
    <p:sldId xmlns:r="http://schemas.openxmlformats.org/officeDocument/2006/relationships" id="265" r:id="Re9495492472a46a9"/>
    <p:sldId xmlns:r="http://schemas.openxmlformats.org/officeDocument/2006/relationships" id="266" r:id="Rc2176dc6e67f4c01"/>
    <p:sldId xmlns:r="http://schemas.openxmlformats.org/officeDocument/2006/relationships" id="267" r:id="R2a1f50800b944a90"/>
    <p:sldId xmlns:r="http://schemas.openxmlformats.org/officeDocument/2006/relationships" id="268" r:id="Re64c58e99e36437e"/>
    <p:sldId xmlns:r="http://schemas.openxmlformats.org/officeDocument/2006/relationships" id="269" r:id="R458305e4633a453d"/>
    <p:sldId xmlns:r="http://schemas.openxmlformats.org/officeDocument/2006/relationships" id="270" r:id="R9f4a96d833f54c3c"/>
    <p:sldId xmlns:r="http://schemas.openxmlformats.org/officeDocument/2006/relationships" id="271" r:id="Rfa688fa260ee457d"/>
    <p:sldId xmlns:r="http://schemas.openxmlformats.org/officeDocument/2006/relationships" id="272" r:id="Rd279aff2741c4399"/>
    <p:sldId xmlns:r="http://schemas.openxmlformats.org/officeDocument/2006/relationships" id="273" r:id="R2c3756cb3db04a95"/>
    <p:sldId xmlns:r="http://schemas.openxmlformats.org/officeDocument/2006/relationships" id="274" r:id="Rdaeb04611b54419f"/>
    <p:sldId xmlns:r="http://schemas.openxmlformats.org/officeDocument/2006/relationships" id="275" r:id="R14918f3dfbaf4f0f"/>
    <p:sldId xmlns:r="http://schemas.openxmlformats.org/officeDocument/2006/relationships" id="276" r:id="R5b3e4d9f44fd4656"/>
  </p:sldIdLst>
  <p:sldSz cx="9144000" cy="5143500"/>
  <p:notesSz cx="6858000" cy="9144000"/>
  <p:embeddedFontLst>
    <p:embeddedFont>
      <p:font typeface="Inter"/>
      <p:regular xmlns:r="http://schemas.openxmlformats.org/officeDocument/2006/relationships" r:id="R66f1d604140c4a6d"/>
    </p:embeddedFont>
    <p:embeddedFont>
      <p:font typeface="SF Pro"/>
      <p:regular xmlns:r="http://schemas.openxmlformats.org/officeDocument/2006/relationships" r:id="Rf470eabfb6244d37"/>
    </p:embeddedFont>
  </p:embeddedFontLst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4acfb6468bd4624" /><Relationship Type="http://schemas.openxmlformats.org/officeDocument/2006/relationships/slideMaster" Target="/ppt/slideMasters/slideMaster1.xml" Id="R2c7204390ffc4cf0" /><Relationship Type="http://schemas.openxmlformats.org/officeDocument/2006/relationships/notesMaster" Target="/ppt/notesMasters/notesMaster1.xml" Id="R1fecdaf1912e4ed0" /><Relationship Type="http://schemas.openxmlformats.org/officeDocument/2006/relationships/presProps" Target="/ppt/presProps.xml" Id="R067d3e0a9c8845d0" /><Relationship Type="http://schemas.openxmlformats.org/officeDocument/2006/relationships/viewProps" Target="/ppt/viewProps.xml" Id="R1bddafb07d5a43b8" /><Relationship Type="http://schemas.openxmlformats.org/officeDocument/2006/relationships/tableStyles" Target="/ppt/tableStyles.xml" Id="R5238a32c329a41c9" /><Relationship Type="http://schemas.openxmlformats.org/officeDocument/2006/relationships/font" Target="/ppt/fonts/font.dat" Id="R66f1d604140c4a6d" /><Relationship Type="http://schemas.openxmlformats.org/officeDocument/2006/relationships/font" Target="/ppt/fonts/font2.dat" Id="Rf470eabfb6244d37" /><Relationship Type="http://schemas.openxmlformats.org/officeDocument/2006/relationships/slide" Target="/ppt/slides/slide1.xml" Id="R5cf8c050985c47e7" /><Relationship Type="http://schemas.openxmlformats.org/officeDocument/2006/relationships/slide" Target="/ppt/slides/slide2.xml" Id="Re577dd9dac474875" /><Relationship Type="http://schemas.openxmlformats.org/officeDocument/2006/relationships/slide" Target="/ppt/slides/slide3.xml" Id="R50c558792f024656" /><Relationship Type="http://schemas.openxmlformats.org/officeDocument/2006/relationships/slide" Target="/ppt/slides/slide4.xml" Id="R57a80095992d40b2" /><Relationship Type="http://schemas.openxmlformats.org/officeDocument/2006/relationships/slide" Target="/ppt/slides/slide5.xml" Id="Rff908b30b2954920" /><Relationship Type="http://schemas.openxmlformats.org/officeDocument/2006/relationships/slide" Target="/ppt/slides/slide6.xml" Id="R8cdafa87d62e4781" /><Relationship Type="http://schemas.openxmlformats.org/officeDocument/2006/relationships/slide" Target="/ppt/slides/slide7.xml" Id="R8daba2b9738c425f" /><Relationship Type="http://schemas.openxmlformats.org/officeDocument/2006/relationships/slide" Target="/ppt/slides/slide8.xml" Id="R1d1ec00b08e241fa" /><Relationship Type="http://schemas.openxmlformats.org/officeDocument/2006/relationships/slide" Target="/ppt/slides/slide9.xml" Id="R7b33de4204c34b91" /><Relationship Type="http://schemas.openxmlformats.org/officeDocument/2006/relationships/slide" Target="/ppt/slides/slide10.xml" Id="Re9495492472a46a9" /><Relationship Type="http://schemas.openxmlformats.org/officeDocument/2006/relationships/slide" Target="/ppt/slides/slide11.xml" Id="Rc2176dc6e67f4c01" /><Relationship Type="http://schemas.openxmlformats.org/officeDocument/2006/relationships/slide" Target="/ppt/slides/slide12.xml" Id="R2a1f50800b944a90" /><Relationship Type="http://schemas.openxmlformats.org/officeDocument/2006/relationships/slide" Target="/ppt/slides/slide13.xml" Id="Re64c58e99e36437e" /><Relationship Type="http://schemas.openxmlformats.org/officeDocument/2006/relationships/slide" Target="/ppt/slides/slide14.xml" Id="R458305e4633a453d" /><Relationship Type="http://schemas.openxmlformats.org/officeDocument/2006/relationships/slide" Target="/ppt/slides/slide15.xml" Id="R9f4a96d833f54c3c" /><Relationship Type="http://schemas.openxmlformats.org/officeDocument/2006/relationships/slide" Target="/ppt/slides/slide16.xml" Id="Rfa688fa260ee457d" /><Relationship Type="http://schemas.openxmlformats.org/officeDocument/2006/relationships/slide" Target="/ppt/slides/slide17.xml" Id="Rd279aff2741c4399" /><Relationship Type="http://schemas.openxmlformats.org/officeDocument/2006/relationships/slide" Target="/ppt/slides/slide18.xml" Id="R2c3756cb3db04a95" /><Relationship Type="http://schemas.openxmlformats.org/officeDocument/2006/relationships/slide" Target="/ppt/slides/slide19.xml" Id="Rdaeb04611b54419f" /><Relationship Type="http://schemas.openxmlformats.org/officeDocument/2006/relationships/slide" Target="/ppt/slides/slide20.xml" Id="R14918f3dfbaf4f0f" /><Relationship Type="http://schemas.openxmlformats.org/officeDocument/2006/relationships/slide" Target="/ppt/slides/slide21.xml" Id="R5b3e4d9f44fd465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6711d0df27400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99f5e2fd202402b" /><Relationship Type="http://schemas.openxmlformats.org/officeDocument/2006/relationships/notesMaster" Target="/ppt/notesMasters/notesMaster1.xml" Id="Rbf9b41e8b6e94fb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decb2a440f46a2" /><Relationship Type="http://schemas.openxmlformats.org/officeDocument/2006/relationships/notesMaster" Target="/ppt/notesMasters/notesMaster1.xml" Id="Re3a1e9ac9d7745d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90c4600c0394c1e" /><Relationship Type="http://schemas.openxmlformats.org/officeDocument/2006/relationships/notesMaster" Target="/ppt/notesMasters/notesMaster1.xml" Id="R939c2ae494f5416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c0ad200bc0f41f8" /><Relationship Type="http://schemas.openxmlformats.org/officeDocument/2006/relationships/notesMaster" Target="/ppt/notesMasters/notesMaster1.xml" Id="R388c0056577f4d1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f76aa3280544193" /><Relationship Type="http://schemas.openxmlformats.org/officeDocument/2006/relationships/notesMaster" Target="/ppt/notesMasters/notesMaster1.xml" Id="R3faa51e7cba5492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0776e97a1b14d51" /><Relationship Type="http://schemas.openxmlformats.org/officeDocument/2006/relationships/notesMaster" Target="/ppt/notesMasters/notesMaster1.xml" Id="Rcd4a32814f4849a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b73a72296894294" /><Relationship Type="http://schemas.openxmlformats.org/officeDocument/2006/relationships/notesMaster" Target="/ppt/notesMasters/notesMaster1.xml" Id="Ra1ff9dc6279747f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b42fb0f3fce4295" /><Relationship Type="http://schemas.openxmlformats.org/officeDocument/2006/relationships/notesMaster" Target="/ppt/notesMasters/notesMaster1.xml" Id="Rf2a2adfb519749c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4ba02b110bc4700" /><Relationship Type="http://schemas.openxmlformats.org/officeDocument/2006/relationships/notesMaster" Target="/ppt/notesMasters/notesMaster1.xml" Id="R279e35687c364fc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a0d96a0afef4d4b" /><Relationship Type="http://schemas.openxmlformats.org/officeDocument/2006/relationships/notesMaster" Target="/ppt/notesMasters/notesMaster1.xml" Id="Rd10669a0c4f14fc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f56581960b0423a" /><Relationship Type="http://schemas.openxmlformats.org/officeDocument/2006/relationships/notesMaster" Target="/ppt/notesMasters/notesMaster1.xml" Id="Reed4b8aff6ac434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2cde701bd6142b6" /><Relationship Type="http://schemas.openxmlformats.org/officeDocument/2006/relationships/notesMaster" Target="/ppt/notesMasters/notesMaster1.xml" Id="R9094a2cc4713465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2892b7ea6664095" /><Relationship Type="http://schemas.openxmlformats.org/officeDocument/2006/relationships/notesMaster" Target="/ppt/notesMasters/notesMaster1.xml" Id="R0fcfe979d83d4d8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64727bdf48b45cb" /><Relationship Type="http://schemas.openxmlformats.org/officeDocument/2006/relationships/notesMaster" Target="/ppt/notesMasters/notesMaster1.xml" Id="R13ca994bcc5d4c2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c9f5f996d344cc5" /><Relationship Type="http://schemas.openxmlformats.org/officeDocument/2006/relationships/notesMaster" Target="/ppt/notesMasters/notesMaster1.xml" Id="Rd8c879d0b19d472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77e9f47112f4ac7" /><Relationship Type="http://schemas.openxmlformats.org/officeDocument/2006/relationships/notesMaster" Target="/ppt/notesMasters/notesMaster1.xml" Id="R867f91f0ff12404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9424bd5b70a4d1c" /><Relationship Type="http://schemas.openxmlformats.org/officeDocument/2006/relationships/notesMaster" Target="/ppt/notesMasters/notesMaster1.xml" Id="Ra823ea398387433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d3af18fdfc84a08" /><Relationship Type="http://schemas.openxmlformats.org/officeDocument/2006/relationships/notesMaster" Target="/ppt/notesMasters/notesMaster1.xml" Id="R9556e47440ba49a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a81f0dc538b4e80" /><Relationship Type="http://schemas.openxmlformats.org/officeDocument/2006/relationships/notesMaster" Target="/ppt/notesMasters/notesMaster1.xml" Id="R44e6872eeaf9476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7201fb1cb524d3f" /><Relationship Type="http://schemas.openxmlformats.org/officeDocument/2006/relationships/notesMaster" Target="/ppt/notesMasters/notesMaster1.xml" Id="Rb01a8bbc0dec437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9cb3364a3564f85" /><Relationship Type="http://schemas.openxmlformats.org/officeDocument/2006/relationships/notesMaster" Target="/ppt/notesMasters/notesMaster1.xml" Id="R94b8a6ed880442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Valvur is building consent infrastructure for games. We connect a verified guardian’s choices to the experiences a child can access. Developers pay per validation. Families use core consent and digital resilience tools free. The screenshot shows the existing child experience, not a released consent SDK.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Ofcom, 13 October 2026: 64% of parents of 3–17-year-olds who game online worry about stranger contact; 43% set rules about who their child can play with. These are UK findings, not EU/global prevalence or a causal measure. https://www.ofcom.org.uk/online-safety/protecting-children/stranger-danger-tops-parents-online-gaming-worries FTC December 2022: $275m COPPA penalty and separately $245m refunds; this is not an EU KIDS Act fine. https://www.ftc.gov/news-events/news/press-releases/2022/12/fortnite-video-game-maker-epic-games-pay-more-half-billion-dollars-over-ftc-allegations Buyer pain: publishers must connect age signals, guardian authorization, product settings and evidence. We have not measured industry consent abandonment or integration costs, so neither is asserted.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Commission proposal COM(2026)681, 17 September 2026; procedure 2026/0286(COD), ongoing as checked 30 October 2026. https://eur-lex.europa.eu/legal-content/EN/TXT/?uri=CELEX%3A52026PC0681 Draft Article 15(1)(d) requires guardian tools for games, with under-13 access enabled and controlled through them. Article 20 addresses effective accessible guardian tools. Article 43 proposes most provisions apply six months after entry into force; Article 5 immediately, Articles 33/35 twelve months later. 2027 is management's planning expectation, not a confirmed EU commencement date. Final adoption, scope and timing remain unsettled. Existing COPPA/DSA obligations are independent demand drivers.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Target product, not a claim of a shipped SDK. Request → policy and age/guardian assurance → scoped permission → decision + receipt → game enforcement. Hard legal restrictions override consent. Age assurance should accept compatible privacy-preserving attestations including EU-scheme credentials where applicable. No cross-service tracking or reuse of raw identity data. The developer remains responsible for enforcement and broader safety compliance. Product scope follows https://eur-lex.europa.eu/legal-content/EN/TXT/?uri=CELEX%3A52026PC0681, not blanket consent to all activity.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consent flow. Verification of guardian authority precedes approval. Example permits friends-only chat, disables optional AI interactions and allows an €8 purchase within a €10 limit, where lawful. Changes and revocation must reach the enforcing game. The QR link alone does not establish authority. Prototype is not a production service.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Harari reference: user-supplied screenshot says trust is the most important asset in the current world; no endorsement or affiliation. Strategic inference: understandable consent can translate trust into a working permission. Education and parent interface exist as foundation. Active protection, recovery services and insurance partnerships are planned. Insurance depends on underwriting, eligibility, policy limits and distribution arrangements.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Company-reported historical evidence from attached original deck: 100k+ Passport.GG gamer IDs, 40+ countries, 50+ federations, €300k+ angel/pre-seed plus €100k+ grants. Not current monthly active users or paying consent users. No signed consent-engine pilot or ARR was evidenced in supplied materials. Child app and parental web interface exist; parent-child linking and SDK/API integration are next. Prior deck has inconsistent historical revenue (€200k vs €300k), so omitted pending reconciliation.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Epic KWS offers free parent verification and consent tooling: https://support.kidswebservices.com/ and https://www.epicgames.com/site/news/epic-games-and-superawesome-offer-free-parent-verification-for-all-developers . k-ID has age-adaptive permissions and a family portal: https://k-id.com/family-connect . These competitors are credible. Valvur does not uniquely own consent, reuse or parental tools. Intended differentiation is family engagement, education and response/recovery combined with distribution through existing gaming relationships. Privacy-safe interoperability should not require a centralized cross-service child profile.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Primary developer usage-based model: successfully completed scoped user validation, deduplicated, with a contractually defined expiry/change policy. Minimum commitments and volume bundles are proposed, not contracted. €0.01 is an illustrative net price from team discussions, not a confirmed tariff. Separate first-time assurance costs from lightweight checks. Family premium provides extended content and planned active protection. Insurance paid by parents through partners; planned distribution revenue only after licensed arrangements. No percentage of child spending.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 Games Europe 2025 data published August 2026: 199m players ages6–75 across16 countries incl UK/Switzerland,77% adults. Derived minors199m×23%=45.77m, rounded46m. https://videogameseurope.eu/publications/2025-all-about-video-games-european-key-facts At assumed60 successful paid validations per minor/year across participating services ×€0.01, theoretical regional revenue pool€27.462m. This is not measured demand or an EU27 estimate; coverage, online participation, age scope and adoption reduce obtainable market. Newzoo2025 baseline3.6bnplayers https://newzoo.com/articles/global-games-market-189-billion-2025 . Global sensitivity assuming10–23%minors ×60 ×€0.01 gives€216m–€496.8m, not independently measured global child share. No insurance/media/AI revenue included.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Target customers: multiplayer/social game publishers with meaningful minors exposure in Europe and product teams implementing guardian tools. Buyer: head of product and trust/safety or legal; implementer: engineering. Existing federation/identity contacts support introductions but are not contracted publisher distribution. Design-partner target3–5; pilot target2. Sequence one market/permission flow/title, paid usage pilot, publisher portfolio expansion. Proposed commercial targets are not achieved.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Team experience is company-reported in the supplied deck. Ignat: CEO and founder, former pro esports athlete with 10+ years in gaming. Pavel: CTO and co-founder, developed two neobanks. Catherine: marketing. Darya: coaching and learning. Marie: UX/UI. This combination supports a trust product that must work for children, parents and developers. Identity and banking heritage are foundations, not proof of regulatory certification.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 starts after financing, not a promise of legal timing. Months0–3: scoped flow, external review,3–5design partners. Months4–6: two paid pilots, target integration within10engineer-days per title after prerequisites, revocation test suite, baseline completion. Months7–12: three paying publishers, target1m billable validations/month, positive fully loaded variable contribution. At€0.01 this is€10kmonthly usage or€120kannualized if sustained, not ARR unless contracted recurring. Targets need founder budget confirmation and publisher validation. Consent system delivery and security gate take priority over arbitrary dates.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Seed raise retained from supplied deck. Proposed revised allocation:50%product/SDK€625k;20%publisherpilots€250k;15%security/privacy/legal€187.5k;10%distribution€125k;5%operations€62.5k. 12-month execution window suggests average allocation capacity€104.2k/month before financing costs, contingency and other cash; not a validated burn forecast. Funding goal is evidence of repeatable deployment and contribution, not a guaranteed Series 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ISOFIX is an analogy for the common safety interface we aim to build; no affiliation, certification or present standard status. First establish a valuable gaming product, then expand to video-sharing/media services and AI. Harari framing is inspirational context only.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https://eur-lex.europa.eu/legal-content/EN/TXT/?uri=CELEX%3A52026PC0681 Article references concern draft COM(2026)681, not adopted law. Article15games;20guardian tools;18reporting/support;27–28ageassurance;43timing. Draft consumer transaction rules are not a license to use prohibited monetization. No consent tool alone satisfies safety-by-design or all product duties. Article43 timetable controls the statement; explanatory financing sections may describe rollout differently. Legal review is required for detailed implementation.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https://eur-lex.europa.eu/legal-content/EN/TXT/?uri=CELEX%3A52026PC0681 DraftArticle43:20daysafterOJpublication entry into force; mostprovisions6months later;Article5atentry;Articles33and35after12months. Procedure ongoing at30Oct2026. Commission announcement https://commission.europa.eu/news-and-media/news/eu-kids-act-helping-children-navigate-safer-online-world-2026-09-17_en . Independently COPPA rulehttps://www.govinfo.gov/content/pkg/FR-2025-04-22/html/2025-05904.htm generalcompliance22Apr2026. EU DSAexistinglaw. USH.R7757HousepassedJune2026separateproposal.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ROI sensitivity only:100keligible onboarding attempts/month;60%baselinecompletion vs65%pilot hypothetical =5kadditional completed users. At assumed10%payerconversion ×€5monthly net contribution =€2,500incrementalcontribution.100ksuccessful billable validations×€0.01=€1,000usagefee;€1,500difference before integration, first-timeassurance and othercosts. The100kvalidations includes all relevant contract-defined validation events, not necessarily one per onboarding. Break-even lift=€1000/(100000×.10×5)=2percentagepoints underassumptions. No actual measured uplift. Fines avoided are not booked as recurring savings.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Derived regional minors45.77m fromhttps://videogameseurope.eu/publications/2025-all-about-video-games-european-key-facts. Annualvalidations12/60/120at€0.01 yields€5.4924m/27.462m/54.924m. These are all-participation scenarios for16marketsincludingUK/Switzerland,notEU27orvalidatedSAM. Excludesadults,under6,andmedia/AI/insurance. Realserviceablepool depends on eligibleonlineusers, supportedservices, jurisdictions andpaidcheckfrequency; no buyer censusprovided. Initialobtainablescalecase10publishers×2mmonthlychecks×12×.01=2.4m notforecast. Reuseandcachingmayreducepaidchecks; donotgenerateuselessvalidationsforbilling.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successful scoped validation billing; deduplicate retries; exclude denied/failedattempts; separatelypriceinitialassurance;donotbillcachedresultsunlesscontractualpaidvalue. At€0.01netrealizedprice and hypothetical€0.003variablecost70%contribution beforefixedcosts. Costsnotmeasured. At10mchecksmonthlyannualrevenue€1.2m;hypotheticalvariablecost€360k;contribution€840k. Family premium and insurancecommission excluded. A price sensitivity€0.005/0.01/0.03at10mmonthly =€0.6m/1.2m/3.6m annually.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Partner roadmap. Respond:childfriendlyreporting,secureaccount,authorizednecessaryevidence. Recover:platformrecoveryrequests,qualifiedsupportreferrals. Cover:optionalunderwritteninsurance foreligiblelossesandservices,subjecttopolicylimitsandexclusionsandlicenseddistribution. Valvurdoesnotpromiseautomaticpayouts,guaranteedrecoveryorclinicalcare. Separateemergencysupportfromcommercialinsurance; nevermakebasicreportingdependonpremium.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d40c2dd1e44fd6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aa6c365dca418d" /><Relationship Type="http://schemas.openxmlformats.org/officeDocument/2006/relationships/slideLayout" Target="/ppt/slideLayouts/slideLayout1.xml" Id="R43adf00119024cf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3adf00119024cf3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5022dd348f4891" /><Relationship Type="http://schemas.openxmlformats.org/officeDocument/2006/relationships/image" Target="/ppt/media/image.png" Id="R04d411489e364c98" /><Relationship Type="http://schemas.openxmlformats.org/officeDocument/2006/relationships/image" Target="/ppt/media/image2.png" Id="R66c4e50592d444b4" /><Relationship Type="http://schemas.openxmlformats.org/officeDocument/2006/relationships/image" Target="/ppt/media/image3.png" Id="Rcaf3bdfa723740ad" /><Relationship Type="http://schemas.openxmlformats.org/officeDocument/2006/relationships/image" Target="/ppt/media/image4.png" Id="R23d2633b14d447a0" /><Relationship Type="http://schemas.openxmlformats.org/officeDocument/2006/relationships/image" Target="/ppt/media/image5.png" Id="R4202fb8c0d3d4430" /><Relationship Type="http://schemas.openxmlformats.org/officeDocument/2006/relationships/image" Target="/ppt/media/image6.png" Id="R341bb7ee9f4d4aaf" /><Relationship Type="http://schemas.openxmlformats.org/officeDocument/2006/relationships/image" Target="/ppt/media/image7.png" Id="Raa5ed9ff51ca427e" /><Relationship Type="http://schemas.openxmlformats.org/officeDocument/2006/relationships/image" Target="/ppt/media/image8.png" Id="R6b179c0cab83455c" /><Relationship Type="http://schemas.openxmlformats.org/officeDocument/2006/relationships/image" Target="/ppt/media/image9.png" Id="R25b7bf25dee54ae7" /><Relationship Type="http://schemas.openxmlformats.org/officeDocument/2006/relationships/image" Target="/ppt/media/image10.png" Id="R097b5b7fd4a34968" /><Relationship Type="http://schemas.openxmlformats.org/officeDocument/2006/relationships/image" Target="/ppt/media/image11.png" Id="R7808d2d8d2454f5d" /><Relationship Type="http://schemas.openxmlformats.org/officeDocument/2006/relationships/image" Target="/ppt/media/image12.png" Id="Re830ea4c76cb44b2" /><Relationship Type="http://schemas.openxmlformats.org/officeDocument/2006/relationships/image" Target="/ppt/media/image13.png" Id="R01b01c6eb6c2478e" /><Relationship Type="http://schemas.openxmlformats.org/officeDocument/2006/relationships/image" Target="/ppt/media/image14.png" Id="R7a06209945e841f7" /><Relationship Type="http://schemas.openxmlformats.org/officeDocument/2006/relationships/image" Target="/ppt/media/image15.png" Id="Rdab9b5ba72d34af2" /><Relationship Type="http://schemas.openxmlformats.org/officeDocument/2006/relationships/image" Target="/ppt/media/image16.png" Id="R32e9258bd9cc4b39" /><Relationship Type="http://schemas.openxmlformats.org/officeDocument/2006/relationships/image" Target="/ppt/media/image17.png" Id="Rbb70adc067fa4785" /><Relationship Type="http://schemas.openxmlformats.org/officeDocument/2006/relationships/image" Target="/ppt/media/image18.png" Id="R0bde7e94d5994e00" /><Relationship Type="http://schemas.openxmlformats.org/officeDocument/2006/relationships/image" Target="/ppt/media/image19.png" Id="R071c891595b84861" /><Relationship Type="http://schemas.openxmlformats.org/officeDocument/2006/relationships/image" Target="/ppt/media/image20.png" Id="Rc7f28ca1005c4f18" /><Relationship Type="http://schemas.openxmlformats.org/officeDocument/2006/relationships/notesSlide" Target="/ppt/notesSlides/notesSlide1.xml" Id="R10d604c7865a4b4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d2e600ca884494" /><Relationship Type="http://schemas.openxmlformats.org/officeDocument/2006/relationships/image" Target="/ppt/media/image21.png" Id="R1522543772654207" /><Relationship Type="http://schemas.openxmlformats.org/officeDocument/2006/relationships/image" Target="/ppt/media/image22.png" Id="Rff5ad55276e14625" /><Relationship Type="http://schemas.openxmlformats.org/officeDocument/2006/relationships/notesSlide" Target="/ppt/notesSlides/notesSlide2.xml" Id="Rc613c5790b3f47e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08be93ec3f4084" /><Relationship Type="http://schemas.openxmlformats.org/officeDocument/2006/relationships/image" Target="/ppt/media/image21.png" Id="R7c67639584474c07" /><Relationship Type="http://schemas.openxmlformats.org/officeDocument/2006/relationships/image" Target="/ppt/media/image22.png" Id="Rc6396a4c66ca423e" /><Relationship Type="http://schemas.openxmlformats.org/officeDocument/2006/relationships/notesSlide" Target="/ppt/notesSlides/notesSlide3.xml" Id="R4dbb31ab8982432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83067b024c448e" /><Relationship Type="http://schemas.openxmlformats.org/officeDocument/2006/relationships/image" Target="/ppt/media/image21.png" Id="Rac1b2c88c0524e41" /><Relationship Type="http://schemas.openxmlformats.org/officeDocument/2006/relationships/image" Target="/ppt/media/image22.png" Id="Reed5a21e7eea46a6" /><Relationship Type="http://schemas.openxmlformats.org/officeDocument/2006/relationships/notesSlide" Target="/ppt/notesSlides/notesSlide4.xml" Id="R57f02510f63546b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a4db0b24314de2" /><Relationship Type="http://schemas.openxmlformats.org/officeDocument/2006/relationships/image" Target="/ppt/media/image21.png" Id="Rc3c71e7594084a58" /><Relationship Type="http://schemas.openxmlformats.org/officeDocument/2006/relationships/image" Target="/ppt/media/image22.png" Id="Rb1a6fc1a7fc64caf" /><Relationship Type="http://schemas.openxmlformats.org/officeDocument/2006/relationships/notesSlide" Target="/ppt/notesSlides/notesSlide5.xml" Id="Rc9c54cf78be4458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90798bbf544b6b" /><Relationship Type="http://schemas.openxmlformats.org/officeDocument/2006/relationships/image" Target="/ppt/media/image21.png" Id="R3ef1330fd23e45c7" /><Relationship Type="http://schemas.openxmlformats.org/officeDocument/2006/relationships/image" Target="/ppt/media/image22.png" Id="Rf9017c3e278544b8" /><Relationship Type="http://schemas.openxmlformats.org/officeDocument/2006/relationships/notesSlide" Target="/ppt/notesSlides/notesSlide6.xml" Id="Ra14ded8a2b204d7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719965fb9a442f" /><Relationship Type="http://schemas.openxmlformats.org/officeDocument/2006/relationships/image" Target="/ppt/media/image21.png" Id="Rb5dc97abf8294826" /><Relationship Type="http://schemas.openxmlformats.org/officeDocument/2006/relationships/image" Target="/ppt/media/image22.png" Id="Rf6c6f353f5704dc7" /><Relationship Type="http://schemas.openxmlformats.org/officeDocument/2006/relationships/notesSlide" Target="/ppt/notesSlides/notesSlide7.xml" Id="Rcc901ddeafd1497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1578cf7cf742c6" /><Relationship Type="http://schemas.openxmlformats.org/officeDocument/2006/relationships/image" Target="/ppt/media/image21.png" Id="Rae9ad3ca94064fde" /><Relationship Type="http://schemas.openxmlformats.org/officeDocument/2006/relationships/image" Target="/ppt/media/image22.png" Id="Rd79d242540c147a0" /><Relationship Type="http://schemas.openxmlformats.org/officeDocument/2006/relationships/notesSlide" Target="/ppt/notesSlides/notesSlide8.xml" Id="Rc289950af731488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4abbfef8cb42ee" /><Relationship Type="http://schemas.openxmlformats.org/officeDocument/2006/relationships/image" Target="/ppt/media/image21.png" Id="R79386925710e4f0c" /><Relationship Type="http://schemas.openxmlformats.org/officeDocument/2006/relationships/image" Target="/ppt/media/image22.png" Id="Rc39aa4b46a8041c9" /><Relationship Type="http://schemas.openxmlformats.org/officeDocument/2006/relationships/notesSlide" Target="/ppt/notesSlides/notesSlide9.xml" Id="Rfc000cea98cd4bd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8d6077a67649fe" /><Relationship Type="http://schemas.openxmlformats.org/officeDocument/2006/relationships/image" Target="/ppt/media/image21.png" Id="Rcb3926d3373243ff" /><Relationship Type="http://schemas.openxmlformats.org/officeDocument/2006/relationships/image" Target="/ppt/media/image22.png" Id="R2b0f4c372eb74b7b" /><Relationship Type="http://schemas.openxmlformats.org/officeDocument/2006/relationships/notesSlide" Target="/ppt/notesSlides/notesSlide10.xml" Id="Rac701b7fcbee4e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da7cd42ccf4529" /><Relationship Type="http://schemas.openxmlformats.org/officeDocument/2006/relationships/image" Target="/ppt/media/image21.png" Id="R8716e81d7fb34be1" /><Relationship Type="http://schemas.openxmlformats.org/officeDocument/2006/relationships/image" Target="/ppt/media/image22.png" Id="R21015128a1474bd0" /><Relationship Type="http://schemas.openxmlformats.org/officeDocument/2006/relationships/notesSlide" Target="/ppt/notesSlides/notesSlide11.xml" Id="Re49a0c15a87d410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7e6ca8cddc4447" /><Relationship Type="http://schemas.openxmlformats.org/officeDocument/2006/relationships/image" Target="/ppt/media/image23.png" Id="Rcd611a820fe74d61" /><Relationship Type="http://schemas.openxmlformats.org/officeDocument/2006/relationships/image" Target="/ppt/media/image24.png" Id="R0c1c6d3830964916" /><Relationship Type="http://schemas.openxmlformats.org/officeDocument/2006/relationships/image" Target="/ppt/media/image25.png" Id="Rb43a0b23769f449e" /><Relationship Type="http://schemas.openxmlformats.org/officeDocument/2006/relationships/image" Target="/ppt/media/image26.png" Id="R4194cc654d0546ba" /><Relationship Type="http://schemas.openxmlformats.org/officeDocument/2006/relationships/image" Target="/ppt/media/image27.png" Id="R6f89c0c29ae04492" /><Relationship Type="http://schemas.openxmlformats.org/officeDocument/2006/relationships/image" Target="/ppt/media/image28.png" Id="R5f439455ac3f4679" /><Relationship Type="http://schemas.openxmlformats.org/officeDocument/2006/relationships/image" Target="/ppt/media/image29.png" Id="R4328c5c6aa4f4a97" /><Relationship Type="http://schemas.openxmlformats.org/officeDocument/2006/relationships/image" Target="/ppt/media/image30.png" Id="Rce5b6e059a874f7c" /><Relationship Type="http://schemas.openxmlformats.org/officeDocument/2006/relationships/notesSlide" Target="/ppt/notesSlides/notesSlide12.xml" Id="Rf77053c5ee264fc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7deaecd56b4a1a" /><Relationship Type="http://schemas.openxmlformats.org/officeDocument/2006/relationships/image" Target="/ppt/media/image21.png" Id="R01edeca6b5a2493a" /><Relationship Type="http://schemas.openxmlformats.org/officeDocument/2006/relationships/image" Target="/ppt/media/image22.png" Id="R70d889f7ae694ddd" /><Relationship Type="http://schemas.openxmlformats.org/officeDocument/2006/relationships/notesSlide" Target="/ppt/notesSlides/notesSlide13.xml" Id="R5a8d6edaf92844a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4629904193444d" /><Relationship Type="http://schemas.openxmlformats.org/officeDocument/2006/relationships/image" Target="/ppt/media/image21.png" Id="Rad1fd92ff68b4c87" /><Relationship Type="http://schemas.openxmlformats.org/officeDocument/2006/relationships/image" Target="/ppt/media/image22.png" Id="Rcdd3ccc1c39c45ab" /><Relationship Type="http://schemas.openxmlformats.org/officeDocument/2006/relationships/notesSlide" Target="/ppt/notesSlides/notesSlide14.xml" Id="R3a35a282b40e4a9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1482f7ab2243cb" /><Relationship Type="http://schemas.openxmlformats.org/officeDocument/2006/relationships/image" Target="/ppt/media/image21.png" Id="R2227328ee08844dd" /><Relationship Type="http://schemas.openxmlformats.org/officeDocument/2006/relationships/image" Target="/ppt/media/image22.png" Id="R0b9a543e345244bd" /><Relationship Type="http://schemas.openxmlformats.org/officeDocument/2006/relationships/notesSlide" Target="/ppt/notesSlides/notesSlide15.xml" Id="Rd49ece677e25434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14d2934c4c44ed" /><Relationship Type="http://schemas.openxmlformats.org/officeDocument/2006/relationships/image" Target="/ppt/media/image21.png" Id="Rf1aba1d43b7d4fd6" /><Relationship Type="http://schemas.openxmlformats.org/officeDocument/2006/relationships/image" Target="/ppt/media/image22.png" Id="Ra634d0ab9ba1491a" /><Relationship Type="http://schemas.openxmlformats.org/officeDocument/2006/relationships/notesSlide" Target="/ppt/notesSlides/notesSlide16.xml" Id="R96db568ec06b49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270e1fa86149e4" /><Relationship Type="http://schemas.openxmlformats.org/officeDocument/2006/relationships/image" Target="/ppt/media/image21.png" Id="R431850ee60ad4c2e" /><Relationship Type="http://schemas.openxmlformats.org/officeDocument/2006/relationships/image" Target="/ppt/media/image22.png" Id="R439899320b69456b" /><Relationship Type="http://schemas.openxmlformats.org/officeDocument/2006/relationships/notesSlide" Target="/ppt/notesSlides/notesSlide17.xml" Id="Rcf8a5b4ad928424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1dc1675510416d" /><Relationship Type="http://schemas.openxmlformats.org/officeDocument/2006/relationships/image" Target="/ppt/media/image21.png" Id="Rced7fcd4eabf4603" /><Relationship Type="http://schemas.openxmlformats.org/officeDocument/2006/relationships/image" Target="/ppt/media/image22.png" Id="R31db707b37234077" /><Relationship Type="http://schemas.openxmlformats.org/officeDocument/2006/relationships/notesSlide" Target="/ppt/notesSlides/notesSlide18.xml" Id="Ra1791f90d74047f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cc9115753847ab" /><Relationship Type="http://schemas.openxmlformats.org/officeDocument/2006/relationships/image" Target="/ppt/media/image21.png" Id="R4c332a8340f84c06" /><Relationship Type="http://schemas.openxmlformats.org/officeDocument/2006/relationships/image" Target="/ppt/media/image22.png" Id="R9c3b34b098254762" /><Relationship Type="http://schemas.openxmlformats.org/officeDocument/2006/relationships/notesSlide" Target="/ppt/notesSlides/notesSlide19.xml" Id="R3508dfe2b3284fd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5cdebfee234d94" /><Relationship Type="http://schemas.openxmlformats.org/officeDocument/2006/relationships/image" Target="/ppt/media/image21.png" Id="R6ad076a977454004" /><Relationship Type="http://schemas.openxmlformats.org/officeDocument/2006/relationships/image" Target="/ppt/media/image22.png" Id="Rb6244d0f0d484e29" /><Relationship Type="http://schemas.openxmlformats.org/officeDocument/2006/relationships/notesSlide" Target="/ppt/notesSlides/notesSlide20.xml" Id="R567bc54ddfd846d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63b7afcd9b47eb" /><Relationship Type="http://schemas.openxmlformats.org/officeDocument/2006/relationships/image" Target="/ppt/media/image21.png" Id="Re5409f84dd6647f9" /><Relationship Type="http://schemas.openxmlformats.org/officeDocument/2006/relationships/image" Target="/ppt/media/image22.png" Id="R17db8e9c7a7246a4" /><Relationship Type="http://schemas.openxmlformats.org/officeDocument/2006/relationships/notesSlide" Target="/ppt/notesSlides/notesSlide21.xml" Id="R7eb45645ac7b46e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Image 0">
            <a:extLst xmlns:a="http://schemas.openxmlformats.org/drawingml/2006/main">
              <a:ext uri="{FF2B5EF4-FFF2-40B4-BE49-F238E27FC236}">
                <a16:creationId xmlns:a16="http://schemas.microsoft.com/office/drawing/2014/main" id="{79B218B0-90D9-4645-88C9-E3942CB8D6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d411489e364c9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92608" y="190500"/>
            <a:ext cx="1126663" cy="238124"/>
          </a:xfrm>
          <a:prstGeom xmlns:a="http://schemas.openxmlformats.org/drawingml/2006/main" prst="rect">
            <a:avLst/>
          </a:prstGeom>
        </p:spPr>
      </p:pic>
      <p:pic>
        <p:nvPicPr>
          <p:cNvPr id="3" name="Image 1">
            <a:extLst xmlns:a="http://schemas.openxmlformats.org/drawingml/2006/main">
              <a:ext uri="{FF2B5EF4-FFF2-40B4-BE49-F238E27FC236}">
                <a16:creationId xmlns:a16="http://schemas.microsoft.com/office/drawing/2014/main" id="{F88A5F25-F904-44DA-8EF7-3F10F5CFFE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c4e50592d444b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38150" y="246158"/>
            <a:ext cx="227849" cy="182467"/>
          </a:xfrm>
          <a:prstGeom xmlns:a="http://schemas.openxmlformats.org/drawingml/2006/main" prst="rect">
            <a:avLst/>
          </a:prstGeom>
        </p:spPr>
      </p:pic>
      <p:sp>
        <p:nvSpPr>
          <p:cNvPr id="4" name="Text 0">
            <a:extLst xmlns:a="http://schemas.openxmlformats.org/drawingml/2006/main">
              <a:ext uri="{FF2B5EF4-FFF2-40B4-BE49-F238E27FC236}">
                <a16:creationId xmlns:a16="http://schemas.microsoft.com/office/drawing/2014/main" id="{C2793517-4F04-49FE-B5E4-23765ECB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1095375"/>
            <a:ext cx="5238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405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405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405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405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405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405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405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405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405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405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marL="0" indent="0" algn="l">
              <a:lnSpc>
                <a:spcPts val="3919"/>
              </a:lnSpc>
              <a:buNone/>
              <a:defRPr sz="405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4050" spc="-142">
                <a:solidFill>
                  <a:srgbClr val="E0E6EE"/>
                </a:solidFill>
                <a:latin typeface="Inter"/>
                <a:ea typeface="Inter"/>
                <a:cs typeface="Inter"/>
              </a:rPr>
              <a:t>Consent,</a:t>
            </a:r>
            <a:endParaRPr sz="3919"/>
          </a:p>
          <a:p xmlns:a="http://schemas.openxmlformats.org/drawingml/2006/main">
            <a:pPr marL="0" indent="0" algn="l">
              <a:lnSpc>
                <a:spcPts val="3919"/>
              </a:lnSpc>
              <a:buNone/>
              <a:defRPr sz="405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4050" spc="-142">
                <a:solidFill>
                  <a:srgbClr val="E0E6EE"/>
                </a:solidFill>
                <a:latin typeface="Inter"/>
                <a:ea typeface="Inter"/>
                <a:cs typeface="Inter"/>
              </a:rPr>
              <a:t>not Control.</a:t>
            </a:r>
            <a:endParaRPr sz="3919"/>
          </a:p>
        </p:txBody>
      </p:sp>
      <p:sp>
        <p:nvSpPr>
          <p:cNvPr id="5" name="Text 1">
            <a:extLst xmlns:a="http://schemas.openxmlformats.org/drawingml/2006/main">
              <a:ext uri="{FF2B5EF4-FFF2-40B4-BE49-F238E27FC236}">
                <a16:creationId xmlns:a16="http://schemas.microsoft.com/office/drawing/2014/main" id="{1C2281A6-F38F-466A-8646-4D2DB236F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2505075"/>
            <a:ext cx="5048250" cy="7429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 algn="l">
              <a:defRPr sz="1725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 algn="l">
              <a:defRPr sz="1725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 algn="l">
              <a:defRPr sz="1725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 algn="l">
              <a:defRPr sz="1725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 algn="l">
              <a:defRPr sz="1725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 algn="l">
              <a:defRPr sz="1725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 algn="l">
              <a:defRPr sz="1725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 algn="l">
              <a:defRPr sz="1725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 algn="l">
              <a:defRPr sz="1725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 algn="l">
              <a:defRPr sz="1725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 marL="0" indent="0" algn="l">
              <a:lnSpc>
                <a:spcPts val="1727"/>
              </a:lnSpc>
              <a:buNone/>
              <a:defRPr sz="1725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725" spc="-29">
                <a:solidFill>
                  <a:srgbClr val="E0E6EE"/>
                </a:solidFill>
                <a:latin typeface="Inter"/>
                <a:ea typeface="Inter"/>
                <a:cs typeface="Inter"/>
              </a:rPr>
              <a:t>We turn family permission into</a:t>
            </a:r>
            <a:endParaRPr sz="1427"/>
          </a:p>
          <a:p xmlns:a="http://schemas.openxmlformats.org/drawingml/2006/main">
            <a:pPr marL="0" indent="0" algn="l">
              <a:lnSpc>
                <a:spcPts val="1727"/>
              </a:lnSpc>
              <a:buNone/>
              <a:defRPr sz="1725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725" spc="-29">
                <a:solidFill>
                  <a:srgbClr val="E0E6EE"/>
                </a:solidFill>
                <a:latin typeface="Inter"/>
                <a:ea typeface="Inter"/>
                <a:cs typeface="Inter"/>
              </a:rPr>
              <a:t>rules a game can enforce.</a:t>
            </a:r>
            <a:endParaRPr sz="1427"/>
          </a:p>
        </p:txBody>
      </p:sp>
      <p:pic>
        <p:nvPicPr>
          <p:cNvPr id="6" name="Image 2">
            <a:extLst xmlns:a="http://schemas.openxmlformats.org/drawingml/2006/main">
              <a:ext uri="{FF2B5EF4-FFF2-40B4-BE49-F238E27FC236}">
                <a16:creationId xmlns:a16="http://schemas.microsoft.com/office/drawing/2014/main" id="{4349CCAB-03FC-401C-8587-A8409DF692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f3bdfa723740ad"/>
          <a:srcRect xmlns:a="http://schemas.openxmlformats.org/drawingml/2006/main" l="0" t="0" r="0" b="14411"/>
          <a:stretch xmlns:a="http://schemas.openxmlformats.org/drawingml/2006/main"/>
        </p:blipFill>
        <p:spPr>
          <a:xfrm xmlns:a="http://schemas.openxmlformats.org/drawingml/2006/main">
            <a:off x="66675" y="309563"/>
            <a:ext cx="9075639" cy="4833938"/>
          </a:xfrm>
          <a:prstGeom xmlns:a="http://schemas.openxmlformats.org/drawingml/2006/main" prst="rect">
            <a:avLst/>
          </a:prstGeom>
        </p:spPr>
      </p:pic>
      <p:pic>
        <p:nvPicPr>
          <p:cNvPr id="7" name="Image 3">
            <a:extLst xmlns:a="http://schemas.openxmlformats.org/drawingml/2006/main">
              <a:ext uri="{FF2B5EF4-FFF2-40B4-BE49-F238E27FC236}">
                <a16:creationId xmlns:a16="http://schemas.microsoft.com/office/drawing/2014/main" id="{8D6CEDD6-FC46-4B72-B5CF-A5DF78FFB8B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d2633b14d447a0"/>
          <a:srcRect xmlns:a="http://schemas.openxmlformats.org/drawingml/2006/main" l="0" t="0" r="6" b="0"/>
          <a:stretch xmlns:a="http://schemas.openxmlformats.org/drawingml/2006/main"/>
        </p:blipFill>
        <p:spPr>
          <a:xfrm xmlns:a="http://schemas.openxmlformats.org/drawingml/2006/main">
            <a:off x="8363536" y="1933444"/>
            <a:ext cx="16785" cy="620342"/>
          </a:xfrm>
          <a:prstGeom xmlns:a="http://schemas.openxmlformats.org/drawingml/2006/main" prst="rect">
            <a:avLst/>
          </a:prstGeom>
        </p:spPr>
      </p:pic>
      <p:pic>
        <p:nvPicPr>
          <p:cNvPr id="8" name="Image 4">
            <a:extLst xmlns:a="http://schemas.openxmlformats.org/drawingml/2006/main">
              <a:ext uri="{FF2B5EF4-FFF2-40B4-BE49-F238E27FC236}">
                <a16:creationId xmlns:a16="http://schemas.microsoft.com/office/drawing/2014/main" id="{9224AAB2-67FC-46F5-B812-3977C1429E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02fb8c0d3d4430"/>
          <a:srcRect xmlns:a="http://schemas.openxmlformats.org/drawingml/2006/main" l="0" t="0" r="6" b="0"/>
          <a:stretch xmlns:a="http://schemas.openxmlformats.org/drawingml/2006/main"/>
        </p:blipFill>
        <p:spPr>
          <a:xfrm xmlns:a="http://schemas.openxmlformats.org/drawingml/2006/main">
            <a:off x="6013579" y="2301244"/>
            <a:ext cx="16785" cy="378793"/>
          </a:xfrm>
          <a:prstGeom xmlns:a="http://schemas.openxmlformats.org/drawingml/2006/main" prst="rect">
            <a:avLst/>
          </a:prstGeom>
        </p:spPr>
      </p:pic>
      <p:pic>
        <p:nvPicPr>
          <p:cNvPr id="9" name="Image 5">
            <a:extLst xmlns:a="http://schemas.openxmlformats.org/drawingml/2006/main">
              <a:ext uri="{FF2B5EF4-FFF2-40B4-BE49-F238E27FC236}">
                <a16:creationId xmlns:a16="http://schemas.microsoft.com/office/drawing/2014/main" id="{74A7A186-BC3B-4BCE-8E1A-E8DDE6EDCAF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1bb7ee9f4d4aaf"/>
          <a:srcRect xmlns:a="http://schemas.openxmlformats.org/drawingml/2006/main" l="0" t="0" r="6" b="0"/>
          <a:stretch xmlns:a="http://schemas.openxmlformats.org/drawingml/2006/main"/>
        </p:blipFill>
        <p:spPr>
          <a:xfrm xmlns:a="http://schemas.openxmlformats.org/drawingml/2006/main">
            <a:off x="6013579" y="1801687"/>
            <a:ext cx="16785" cy="378793"/>
          </a:xfrm>
          <a:prstGeom xmlns:a="http://schemas.openxmlformats.org/drawingml/2006/main" prst="rect">
            <a:avLst/>
          </a:prstGeom>
        </p:spPr>
      </p:pic>
      <p:pic>
        <p:nvPicPr>
          <p:cNvPr id="10" name="Image 6">
            <a:extLst xmlns:a="http://schemas.openxmlformats.org/drawingml/2006/main">
              <a:ext uri="{FF2B5EF4-FFF2-40B4-BE49-F238E27FC236}">
                <a16:creationId xmlns:a16="http://schemas.microsoft.com/office/drawing/2014/main" id="{2FCD1F20-0776-4E0E-9525-7C3275A60AA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5ed9ff51ca427e"/>
          <a:srcRect xmlns:a="http://schemas.openxmlformats.org/drawingml/2006/main" l="0" t="0" r="6" b="0"/>
          <a:stretch xmlns:a="http://schemas.openxmlformats.org/drawingml/2006/main"/>
        </p:blipFill>
        <p:spPr>
          <a:xfrm xmlns:a="http://schemas.openxmlformats.org/drawingml/2006/main">
            <a:off x="6013579" y="1417391"/>
            <a:ext cx="16785" cy="186652"/>
          </a:xfrm>
          <a:prstGeom xmlns:a="http://schemas.openxmlformats.org/drawingml/2006/main" prst="rect">
            <a:avLst/>
          </a:prstGeom>
        </p:spPr>
      </p:pic>
      <p:pic>
        <p:nvPicPr>
          <p:cNvPr id="11" name="Image 7">
            <a:extLst xmlns:a="http://schemas.openxmlformats.org/drawingml/2006/main">
              <a:ext uri="{FF2B5EF4-FFF2-40B4-BE49-F238E27FC236}">
                <a16:creationId xmlns:a16="http://schemas.microsoft.com/office/drawing/2014/main" id="{C58994D1-D59E-44DF-8270-6FD1D63D31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179c0cab83455c"/>
          <a:srcRect xmlns:a="http://schemas.openxmlformats.org/drawingml/2006/main" l="0" t="0" r="-4156" b="4672"/>
          <a:stretch xmlns:a="http://schemas.openxmlformats.org/drawingml/2006/main"/>
        </p:blipFill>
        <p:spPr>
          <a:xfrm xmlns:a="http://schemas.openxmlformats.org/drawingml/2006/main">
            <a:off x="6030357" y="670773"/>
            <a:ext cx="2430162" cy="4490150"/>
          </a:xfrm>
          <a:prstGeom xmlns:a="http://schemas.openxmlformats.org/drawingml/2006/main" prst="rect">
            <a:avLst/>
          </a:prstGeom>
        </p:spPr>
      </p:pic>
      <p:pic>
        <p:nvPicPr>
          <p:cNvPr id="12" name="Image 8">
            <a:extLst xmlns:a="http://schemas.openxmlformats.org/drawingml/2006/main">
              <a:ext uri="{FF2B5EF4-FFF2-40B4-BE49-F238E27FC236}">
                <a16:creationId xmlns:a16="http://schemas.microsoft.com/office/drawing/2014/main" id="{3195E9F2-BE6D-46F1-B6BA-80A6808F9E4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b7bf25dee54ae7"/>
          <a:srcRect xmlns:a="http://schemas.openxmlformats.org/drawingml/2006/main" l="0" t="0" r="0" b="4937"/>
          <a:stretch xmlns:a="http://schemas.openxmlformats.org/drawingml/2006/main"/>
        </p:blipFill>
        <p:spPr>
          <a:xfrm xmlns:a="http://schemas.openxmlformats.org/drawingml/2006/main">
            <a:off x="6035929" y="676258"/>
            <a:ext cx="2321995" cy="4467242"/>
          </a:xfrm>
          <a:prstGeom xmlns:a="http://schemas.openxmlformats.org/drawingml/2006/main" prst="rect">
            <a:avLst/>
          </a:prstGeom>
        </p:spPr>
      </p:pic>
      <p:pic>
        <p:nvPicPr>
          <p:cNvPr id="13" name="Image 9">
            <a:extLst xmlns:a="http://schemas.openxmlformats.org/drawingml/2006/main">
              <a:ext uri="{FF2B5EF4-FFF2-40B4-BE49-F238E27FC236}">
                <a16:creationId xmlns:a16="http://schemas.microsoft.com/office/drawing/2014/main" id="{AE5DE7ED-A907-4249-A7AC-CC32A556F8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7b5b7fd4a34968"/>
          <a:srcRect xmlns:a="http://schemas.openxmlformats.org/drawingml/2006/main" l="0" t="0" r="0" b="4511"/>
          <a:stretch xmlns:a="http://schemas.openxmlformats.org/drawingml/2006/main"/>
        </p:blipFill>
        <p:spPr>
          <a:xfrm xmlns:a="http://schemas.openxmlformats.org/drawingml/2006/main">
            <a:off x="6058302" y="698199"/>
            <a:ext cx="2277233" cy="4445301"/>
          </a:xfrm>
          <a:prstGeom xmlns:a="http://schemas.openxmlformats.org/drawingml/2006/main" prst="rect">
            <a:avLst/>
          </a:prstGeom>
        </p:spPr>
      </p:pic>
      <p:pic>
        <p:nvPicPr>
          <p:cNvPr id="14" name="Image 10">
            <a:extLst xmlns:a="http://schemas.openxmlformats.org/drawingml/2006/main">
              <a:ext uri="{FF2B5EF4-FFF2-40B4-BE49-F238E27FC236}">
                <a16:creationId xmlns:a16="http://schemas.microsoft.com/office/drawing/2014/main" id="{2BB14D5D-9811-4B83-A0ED-922B3B9368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08d2d8d2454f5d"/>
          <a:srcRect xmlns:a="http://schemas.openxmlformats.org/drawingml/2006/main" l="0" t="0" r="2" b="0"/>
          <a:stretch xmlns:a="http://schemas.openxmlformats.org/drawingml/2006/main"/>
        </p:blipFill>
        <p:spPr>
          <a:xfrm xmlns:a="http://schemas.openxmlformats.org/drawingml/2006/main">
            <a:off x="7854351" y="670778"/>
            <a:ext cx="50356" cy="27449"/>
          </a:xfrm>
          <a:prstGeom xmlns:a="http://schemas.openxmlformats.org/drawingml/2006/main" prst="rect">
            <a:avLst/>
          </a:prstGeom>
        </p:spPr>
      </p:pic>
      <p:pic>
        <p:nvPicPr>
          <p:cNvPr id="15" name="Image 11">
            <a:extLst xmlns:a="http://schemas.openxmlformats.org/drawingml/2006/main">
              <a:ext uri="{FF2B5EF4-FFF2-40B4-BE49-F238E27FC236}">
                <a16:creationId xmlns:a16="http://schemas.microsoft.com/office/drawing/2014/main" id="{E3FBF052-BE96-4361-993F-85B40908EE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30ea4c76cb44b2"/>
          <a:srcRect xmlns:a="http://schemas.openxmlformats.org/drawingml/2006/main" l="0" t="0" r="4" b="0"/>
          <a:stretch xmlns:a="http://schemas.openxmlformats.org/drawingml/2006/main"/>
        </p:blipFill>
        <p:spPr>
          <a:xfrm xmlns:a="http://schemas.openxmlformats.org/drawingml/2006/main">
            <a:off x="8335547" y="1142881"/>
            <a:ext cx="27975" cy="49408"/>
          </a:xfrm>
          <a:prstGeom xmlns:a="http://schemas.openxmlformats.org/drawingml/2006/main" prst="rect">
            <a:avLst/>
          </a:prstGeom>
        </p:spPr>
      </p:pic>
      <p:pic>
        <p:nvPicPr>
          <p:cNvPr id="16" name="Image 12">
            <a:extLst xmlns:a="http://schemas.openxmlformats.org/drawingml/2006/main">
              <a:ext uri="{FF2B5EF4-FFF2-40B4-BE49-F238E27FC236}">
                <a16:creationId xmlns:a16="http://schemas.microsoft.com/office/drawing/2014/main" id="{194DD1DB-E4B6-481C-B746-969D529498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b01c6eb6c2478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030349" y="1142881"/>
            <a:ext cx="27976" cy="49408"/>
          </a:xfrm>
          <a:prstGeom xmlns:a="http://schemas.openxmlformats.org/drawingml/2006/main" prst="rect">
            <a:avLst/>
          </a:prstGeom>
        </p:spPr>
      </p:pic>
      <p:pic>
        <p:nvPicPr>
          <p:cNvPr id="17" name="Image 13">
            <a:extLst xmlns:a="http://schemas.openxmlformats.org/drawingml/2006/main">
              <a:ext uri="{FF2B5EF4-FFF2-40B4-BE49-F238E27FC236}">
                <a16:creationId xmlns:a16="http://schemas.microsoft.com/office/drawing/2014/main" id="{CEF0CB7E-813D-48F5-A426-43EBAC70F3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06209945e841f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030349" y="4859449"/>
            <a:ext cx="27976" cy="49408"/>
          </a:xfrm>
          <a:prstGeom xmlns:a="http://schemas.openxmlformats.org/drawingml/2006/main" prst="rect">
            <a:avLst/>
          </a:prstGeom>
        </p:spPr>
      </p:pic>
      <p:pic>
        <p:nvPicPr>
          <p:cNvPr id="18" name="Image 14">
            <a:extLst xmlns:a="http://schemas.openxmlformats.org/drawingml/2006/main">
              <a:ext uri="{FF2B5EF4-FFF2-40B4-BE49-F238E27FC236}">
                <a16:creationId xmlns:a16="http://schemas.microsoft.com/office/drawing/2014/main" id="{257D54C5-AEC0-4988-A05C-A977653373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b9b5ba72d34af2"/>
          <a:srcRect xmlns:a="http://schemas.openxmlformats.org/drawingml/2006/main" l="0" t="0" r="4" b="0"/>
          <a:stretch xmlns:a="http://schemas.openxmlformats.org/drawingml/2006/main"/>
        </p:blipFill>
        <p:spPr>
          <a:xfrm xmlns:a="http://schemas.openxmlformats.org/drawingml/2006/main">
            <a:off x="8335547" y="4859449"/>
            <a:ext cx="27975" cy="49408"/>
          </a:xfrm>
          <a:prstGeom xmlns:a="http://schemas.openxmlformats.org/drawingml/2006/main" prst="rect">
            <a:avLst/>
          </a:prstGeom>
        </p:spPr>
      </p:pic>
      <p:pic>
        <p:nvPicPr>
          <p:cNvPr id="19" name="Image 15">
            <a:extLst xmlns:a="http://schemas.openxmlformats.org/drawingml/2006/main">
              <a:ext uri="{FF2B5EF4-FFF2-40B4-BE49-F238E27FC236}">
                <a16:creationId xmlns:a16="http://schemas.microsoft.com/office/drawing/2014/main" id="{3DBC0A78-5D02-4921-BCCB-3FCFFAE9F3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e9258bd9cc4b39"/>
          <a:srcRect xmlns:a="http://schemas.openxmlformats.org/drawingml/2006/main" l="0" t="0" r="0" b="4749"/>
          <a:stretch xmlns:a="http://schemas.openxmlformats.org/drawingml/2006/main"/>
        </p:blipFill>
        <p:spPr>
          <a:xfrm xmlns:a="http://schemas.openxmlformats.org/drawingml/2006/main">
            <a:off x="6113455" y="761820"/>
            <a:ext cx="2166989" cy="4381680"/>
          </a:xfrm>
          <a:prstGeom xmlns:a="http://schemas.openxmlformats.org/drawingml/2006/main" prst="rect">
            <a:avLst/>
          </a:prstGeom>
        </p:spPr>
      </p:pic>
      <p:pic>
        <p:nvPicPr>
          <p:cNvPr id="20" name="Image 16">
            <a:extLst xmlns:a="http://schemas.openxmlformats.org/drawingml/2006/main">
              <a:ext uri="{FF2B5EF4-FFF2-40B4-BE49-F238E27FC236}">
                <a16:creationId xmlns:a16="http://schemas.microsoft.com/office/drawing/2014/main" id="{2411C97B-3A3C-42D9-B835-35062DF638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70adc067fa478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412338" y="824474"/>
            <a:ext cx="89523" cy="87836"/>
          </a:xfrm>
          <a:prstGeom xmlns:a="http://schemas.openxmlformats.org/drawingml/2006/main" prst="rect">
            <a:avLst/>
          </a:prstGeom>
        </p:spPr>
      </p:pic>
      <p:pic>
        <p:nvPicPr>
          <p:cNvPr id="21" name="Image 17">
            <a:extLst xmlns:a="http://schemas.openxmlformats.org/drawingml/2006/main">
              <a:ext uri="{FF2B5EF4-FFF2-40B4-BE49-F238E27FC236}">
                <a16:creationId xmlns:a16="http://schemas.microsoft.com/office/drawing/2014/main" id="{9E60CD96-C435-400D-9AAD-5DB0D73A78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de7e94d5994e00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048670" y="851929"/>
            <a:ext cx="296544" cy="32939"/>
          </a:xfrm>
          <a:prstGeom xmlns:a="http://schemas.openxmlformats.org/drawingml/2006/main" prst="rect">
            <a:avLst/>
          </a:prstGeom>
        </p:spPr>
      </p:pic>
      <p:pic>
        <p:nvPicPr>
          <p:cNvPr id="22" name="Image 18">
            <a:extLst xmlns:a="http://schemas.openxmlformats.org/drawingml/2006/main">
              <a:ext uri="{FF2B5EF4-FFF2-40B4-BE49-F238E27FC236}">
                <a16:creationId xmlns:a16="http://schemas.microsoft.com/office/drawing/2014/main" id="{DEB135E4-00B4-461F-98B0-47ED68A2A3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1c891595b84861"/>
          <a:srcRect xmlns:a="http://schemas.openxmlformats.org/drawingml/2006/main" l="0" t="0" r="57940" b="0"/>
          <a:stretch xmlns:a="http://schemas.openxmlformats.org/drawingml/2006/main"/>
        </p:blipFill>
        <p:spPr>
          <a:xfrm xmlns:a="http://schemas.openxmlformats.org/drawingml/2006/main">
            <a:off x="7363158" y="2724522"/>
            <a:ext cx="917286" cy="2180892"/>
          </a:xfrm>
          <a:prstGeom xmlns:a="http://schemas.openxmlformats.org/drawingml/2006/main" prst="rect">
            <a:avLst/>
          </a:prstGeom>
        </p:spPr>
      </p:pic>
      <p:pic>
        <p:nvPicPr>
          <p:cNvPr id="23" name="Image 19">
            <a:extLst xmlns:a="http://schemas.openxmlformats.org/drawingml/2006/main">
              <a:ext uri="{FF2B5EF4-FFF2-40B4-BE49-F238E27FC236}">
                <a16:creationId xmlns:a16="http://schemas.microsoft.com/office/drawing/2014/main" id="{0EF4E742-22F1-4864-8711-3193AC1B7F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f28ca1005c4f18"/>
          <a:srcRect xmlns:a="http://schemas.openxmlformats.org/drawingml/2006/main" l="0" t="0" r="75677" b="17181"/>
          <a:stretch xmlns:a="http://schemas.openxmlformats.org/drawingml/2006/main"/>
        </p:blipFill>
        <p:spPr>
          <a:xfrm xmlns:a="http://schemas.openxmlformats.org/drawingml/2006/main">
            <a:off x="204356" y="964161"/>
            <a:ext cx="2166989" cy="4179339"/>
          </a:xfrm>
          <a:prstGeom xmlns:a="http://schemas.openxmlformats.org/drawingml/2006/main" prst="rect">
            <a:avLst/>
          </a:prstGeom>
        </p:spPr>
      </p:pic>
      <p:sp>
        <p:nvSpPr>
          <p:cNvPr id="24" name="€1.25M SEED  /  OCTOBER 2026">
            <a:extLst xmlns:a="http://schemas.openxmlformats.org/drawingml/2006/main">
              <a:ext uri="{FF2B5EF4-FFF2-40B4-BE49-F238E27FC236}">
                <a16:creationId xmlns:a16="http://schemas.microsoft.com/office/drawing/2014/main" id="{0B825487-2812-4CE4-89CC-3F23A99ED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" y="714375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9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9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9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9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9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9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9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9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9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9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9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975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€1.25M SEED  /  OCTOBER 2026</a:t>
            </a:r>
          </a:p>
        </p:txBody>
      </p:sp>
    </p:spTree>
    <p:extLst>
      <p:ext uri="{BB962C8B-B14F-4D97-AF65-F5344CB8AC3E}">
        <p14:creationId xmlns:p14="http://schemas.microsoft.com/office/powerpoint/2010/main" val="1549617343"/>
      </p:ext>
    </p:extLst>
  </p:cSld>
</p:sld>
</file>

<file path=ppt/slides/slide2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2254377265420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5ad55276e14625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PROBLEM">
            <a:extLst xmlns:a="http://schemas.openxmlformats.org/drawingml/2006/main">
              <a:ext uri="{FF2B5EF4-FFF2-40B4-BE49-F238E27FC236}">
                <a16:creationId xmlns:a16="http://schemas.microsoft.com/office/drawing/2014/main" id="{572EA657-77E4-4599-BE0D-71330824B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PROBLEM</a:t>
            </a:r>
          </a:p>
        </p:txBody>
      </p:sp>
      <p:sp>
        <p:nvSpPr>
          <p:cNvPr id="8" name="Parents worry. Games must turn trust into rul">
            <a:extLst xmlns:a="http://schemas.openxmlformats.org/drawingml/2006/main">
              <a:ext uri="{FF2B5EF4-FFF2-40B4-BE49-F238E27FC236}">
                <a16:creationId xmlns:a16="http://schemas.microsoft.com/office/drawing/2014/main" id="{5A1F4689-FD53-466B-88E5-E4C757B77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Parents worry. Games must turn trust into rules.</a:t>
            </a:r>
          </a:p>
        </p:txBody>
      </p:sp>
      <p:sp>
        <p:nvSpPr>
          <p:cNvPr id="9" name="64%">
            <a:extLst xmlns:a="http://schemas.openxmlformats.org/drawingml/2006/main">
              <a:ext uri="{FF2B5EF4-FFF2-40B4-BE49-F238E27FC236}">
                <a16:creationId xmlns:a16="http://schemas.microsoft.com/office/drawing/2014/main" id="{983148A9-C836-4C21-A08D-80AFECF9F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762125"/>
            <a:ext cx="2571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43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64%</a:t>
            </a:r>
          </a:p>
        </p:txBody>
      </p:sp>
      <p:sp>
        <p:nvSpPr>
          <p:cNvPr id="10" name="of parents worry about&#10;stranger contact">
            <a:extLst xmlns:a="http://schemas.openxmlformats.org/drawingml/2006/main">
              <a:ext uri="{FF2B5EF4-FFF2-40B4-BE49-F238E27FC236}">
                <a16:creationId xmlns:a16="http://schemas.microsoft.com/office/drawing/2014/main" id="{0A6ADF96-C179-43FC-80C1-2D74DBC4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571750"/>
            <a:ext cx="2571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of parents worry about</a:t>
            </a:r>
          </a:p>
          <a:p xmlns:a="http://schemas.openxmlformats.org/drawingml/2006/main">
            <a: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stranger contact</a:t>
            </a:r>
          </a:p>
        </p:txBody>
      </p:sp>
      <p:sp>
        <p:nvSpPr>
          <p:cNvPr id="11" name="43%">
            <a:extLst xmlns:a="http://schemas.openxmlformats.org/drawingml/2006/main">
              <a:ext uri="{FF2B5EF4-FFF2-40B4-BE49-F238E27FC236}">
                <a16:creationId xmlns:a16="http://schemas.microsoft.com/office/drawing/2014/main" id="{57D2A83A-94CE-43E1-9B6E-735E7E57B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62125"/>
            <a:ext cx="2571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43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43%</a:t>
            </a:r>
          </a:p>
        </p:txBody>
      </p:sp>
      <p:sp>
        <p:nvSpPr>
          <p:cNvPr id="12" name="set rules about who their&#10;child can play with">
            <a:extLst xmlns:a="http://schemas.openxmlformats.org/drawingml/2006/main">
              <a:ext uri="{FF2B5EF4-FFF2-40B4-BE49-F238E27FC236}">
                <a16:creationId xmlns:a16="http://schemas.microsoft.com/office/drawing/2014/main" id="{F60268DE-FB2F-43BA-81B9-44BB0DDF8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571750"/>
            <a:ext cx="2571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set rules about who their</a:t>
            </a:r>
          </a:p>
          <a:p xmlns:a="http://schemas.openxmlformats.org/drawingml/2006/main">
            <a: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child can play with</a:t>
            </a:r>
          </a:p>
        </p:txBody>
      </p:sp>
      <p:sp>
        <p:nvSpPr>
          <p:cNvPr id="13" name="$275M">
            <a:extLst xmlns:a="http://schemas.openxmlformats.org/drawingml/2006/main">
              <a:ext uri="{FF2B5EF4-FFF2-40B4-BE49-F238E27FC236}">
                <a16:creationId xmlns:a16="http://schemas.microsoft.com/office/drawing/2014/main" id="{31B9343F-12F9-496F-BE21-E4C8CB5C4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762125"/>
            <a:ext cx="2571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43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$275M</a:t>
            </a:r>
          </a:p>
        </p:txBody>
      </p:sp>
      <p:sp>
        <p:nvSpPr>
          <p:cNvPr id="14" name="COPPA penalty in the&#10;Epic Games settlement">
            <a:extLst xmlns:a="http://schemas.openxmlformats.org/drawingml/2006/main">
              <a:ext uri="{FF2B5EF4-FFF2-40B4-BE49-F238E27FC236}">
                <a16:creationId xmlns:a16="http://schemas.microsoft.com/office/drawing/2014/main" id="{57D7AAA5-FC44-4D58-9964-0B1DD17F9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571750"/>
            <a:ext cx="2571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COPPA penalty in the</a:t>
            </a:r>
          </a:p>
          <a:p xmlns:a="http://schemas.openxmlformats.org/drawingml/2006/main">
            <a: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Epic Games settlement</a:t>
            </a:r>
          </a:p>
        </p:txBody>
      </p:sp>
      <p:sp>
        <p:nvSpPr>
          <p:cNvPr id="15" name="The publisher owns the gap: age → guardian → ">
            <a:extLst xmlns:a="http://schemas.openxmlformats.org/drawingml/2006/main">
              <a:ext uri="{FF2B5EF4-FFF2-40B4-BE49-F238E27FC236}">
                <a16:creationId xmlns:a16="http://schemas.microsoft.com/office/drawing/2014/main" id="{F4493C6B-9B83-4293-B756-67BB1C331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733800"/>
            <a:ext cx="8334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The publisher owns the gap: age → guardian → permission → enforcement.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59B3D4-3552-492D-A6B5-7BA66AA51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A checkbox is not a working safety system. Ev">
            <a:extLst xmlns:a="http://schemas.openxmlformats.org/drawingml/2006/main">
              <a:ext uri="{FF2B5EF4-FFF2-40B4-BE49-F238E27FC236}">
                <a16:creationId xmlns:a16="http://schemas.microsoft.com/office/drawing/2014/main" id="{A8F0A6DA-B731-45E4-B684-C32874FA7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A checkbox is not a working safety system. Every title needs an enforceable decision.</a:t>
            </a:r>
          </a:p>
        </p:txBody>
      </p:sp>
      <p:sp>
        <p:nvSpPr>
          <p:cNvPr id="18" name="Ofcom: UK online-gaming families, Oct 2026. F">
            <a:extLst xmlns:a="http://schemas.openxmlformats.org/drawingml/2006/main">
              <a:ext uri="{FF2B5EF4-FFF2-40B4-BE49-F238E27FC236}">
                <a16:creationId xmlns:a16="http://schemas.microsoft.com/office/drawing/2014/main" id="{1A7E87F5-849F-4686-A125-B8E3253B5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Ofcom: UK online-gaming families, Oct 2026. FTC: Dec 2022 penalty; $245M refunds are separate.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3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67639584474c0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396a4c66ca423e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WHY NOW">
            <a:extLst xmlns:a="http://schemas.openxmlformats.org/drawingml/2006/main">
              <a:ext uri="{FF2B5EF4-FFF2-40B4-BE49-F238E27FC236}">
                <a16:creationId xmlns:a16="http://schemas.microsoft.com/office/drawing/2014/main" id="{9DD7BFA4-75FF-419D-868C-5F61912BC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WHY NOW</a:t>
            </a:r>
          </a:p>
        </p:txBody>
      </p:sp>
      <p:sp>
        <p:nvSpPr>
          <p:cNvPr id="8" name="EU KIDS Act: prepare for 2027 now.">
            <a:extLst xmlns:a="http://schemas.openxmlformats.org/drawingml/2006/main">
              <a:ext uri="{FF2B5EF4-FFF2-40B4-BE49-F238E27FC236}">
                <a16:creationId xmlns:a16="http://schemas.microsoft.com/office/drawing/2014/main" id="{0379485A-53E6-4BFB-A8D5-246A13FED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EU KIDS Act: prepare for 2027 now.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451FF1-A409-4088-913A-97BBB5E0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762125"/>
            <a:ext cx="2692400" cy="2409825"/>
          </a:xfrm>
          <a:prstGeom xmlns:a="http://schemas.openxmlformats.org/drawingml/2006/main" prst="roundRect">
            <a:avLst>
              <a:gd name="adj" fmla="val 6324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THE TRIGGER">
            <a:extLst xmlns:a="http://schemas.openxmlformats.org/drawingml/2006/main">
              <a:ext uri="{FF2B5EF4-FFF2-40B4-BE49-F238E27FC236}">
                <a16:creationId xmlns:a16="http://schemas.microsoft.com/office/drawing/2014/main" id="{AF4968C2-3BEE-4CCE-846E-91C706A11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THE TRIGGER</a:t>
            </a:r>
          </a:p>
        </p:txBody>
      </p:sp>
      <p:sp>
        <p:nvSpPr>
          <p:cNvPr id="11" name="EU proposal explicitly covers online games, v">
            <a:extLst xmlns:a="http://schemas.openxmlformats.org/drawingml/2006/main">
              <a:ext uri="{FF2B5EF4-FFF2-40B4-BE49-F238E27FC236}">
                <a16:creationId xmlns:a16="http://schemas.microsoft.com/office/drawing/2014/main" id="{C116B6E7-B16E-47B4-A6B4-0C28A1D7C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47950"/>
            <a:ext cx="234950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EU proposal explicitly covers online games, video-sharing services and AI chatbots.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73E58B-060F-4B23-B7C8-2BCCDDD51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5800" y="1762125"/>
            <a:ext cx="2692400" cy="2409825"/>
          </a:xfrm>
          <a:prstGeom xmlns:a="http://schemas.openxmlformats.org/drawingml/2006/main" prst="roundRect">
            <a:avLst>
              <a:gd name="adj" fmla="val 6324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HE PRODUCT NEED">
            <a:extLst xmlns:a="http://schemas.openxmlformats.org/drawingml/2006/main">
              <a:ext uri="{FF2B5EF4-FFF2-40B4-BE49-F238E27FC236}">
                <a16:creationId xmlns:a16="http://schemas.microsoft.com/office/drawing/2014/main" id="{502FCE62-8408-4A65-9A21-178A611BE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THE PRODUCT NEED</a:t>
            </a:r>
          </a:p>
        </p:txBody>
      </p:sp>
      <p:sp>
        <p:nvSpPr>
          <p:cNvPr id="14" name="Guardian tools for games. Under-13 access thr">
            <a:extLst xmlns:a="http://schemas.openxmlformats.org/drawingml/2006/main">
              <a:ext uri="{FF2B5EF4-FFF2-40B4-BE49-F238E27FC236}">
                <a16:creationId xmlns:a16="http://schemas.microsoft.com/office/drawing/2014/main" id="{5215AC0D-440F-40B8-87E4-F7A67ECC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2647950"/>
            <a:ext cx="234950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Guardian tools for games. Under-13 access through those tools. Safe defaults and age assurance.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13D126-B3B0-412C-923A-F13AF8988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0600" y="1762125"/>
            <a:ext cx="2692400" cy="2409825"/>
          </a:xfrm>
          <a:prstGeom xmlns:a="http://schemas.openxmlformats.org/drawingml/2006/main" prst="roundRect">
            <a:avLst>
              <a:gd name="adj" fmla="val 6324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HE WINDOW">
            <a:extLst xmlns:a="http://schemas.openxmlformats.org/drawingml/2006/main">
              <a:ext uri="{FF2B5EF4-FFF2-40B4-BE49-F238E27FC236}">
                <a16:creationId xmlns:a16="http://schemas.microsoft.com/office/drawing/2014/main" id="{AEA0DBA5-27B1-40AE-A6D8-E95C06294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THE WINDOW</a:t>
            </a:r>
          </a:p>
        </p:txBody>
      </p:sp>
      <p:sp>
        <p:nvSpPr>
          <p:cNvPr id="17" name="Most rules proposed to apply 6 months after e">
            <a:extLst xmlns:a="http://schemas.openxmlformats.org/drawingml/2006/main">
              <a:ext uri="{FF2B5EF4-FFF2-40B4-BE49-F238E27FC236}">
                <a16:creationId xmlns:a16="http://schemas.microsoft.com/office/drawing/2014/main" id="{429400FB-6295-46F5-AE7A-505F4C081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2647950"/>
            <a:ext cx="2349500" cy="1400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Most rules proposed to apply 6 months after entry into force. Integrate before the deadline.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B9429B-3A51-4306-A9F5-9E6145BD0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Plan for expected 2027 application. Win integ">
            <a:extLst xmlns:a="http://schemas.openxmlformats.org/drawingml/2006/main">
              <a:ext uri="{FF2B5EF4-FFF2-40B4-BE49-F238E27FC236}">
                <a16:creationId xmlns:a16="http://schemas.microsoft.com/office/drawing/2014/main" id="{3BAEC06B-D700-495A-AB47-D2286BBF9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Plan for expected 2027 application. Win integrations while the rules are being finalised.</a:t>
            </a:r>
          </a:p>
        </p:txBody>
      </p:sp>
      <p:sp>
        <p:nvSpPr>
          <p:cNvPr id="20" name="Proposal, not enacted law. 2027 is Valvur’s p">
            <a:extLst xmlns:a="http://schemas.openxmlformats.org/drawingml/2006/main">
              <a:ext uri="{FF2B5EF4-FFF2-40B4-BE49-F238E27FC236}">
                <a16:creationId xmlns:a16="http://schemas.microsoft.com/office/drawing/2014/main" id="{12CC493F-EB81-49C7-BD14-FBE938833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Proposal, not enacted law. 2027 is Valvur’s planning expectation; the EU has not fixed a calendar date.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4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1b2c88c0524e4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d5a21e7eea46a6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SOLUTION">
            <a:extLst xmlns:a="http://schemas.openxmlformats.org/drawingml/2006/main">
              <a:ext uri="{FF2B5EF4-FFF2-40B4-BE49-F238E27FC236}">
                <a16:creationId xmlns:a16="http://schemas.microsoft.com/office/drawing/2014/main" id="{CDF78719-2A93-4E41-A228-22FFBAAC5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SOLUTION</a:t>
            </a:r>
          </a:p>
        </p:txBody>
      </p:sp>
      <p:sp>
        <p:nvSpPr>
          <p:cNvPr id="8" name="Valvur turns a parent’s decision into game pe">
            <a:extLst xmlns:a="http://schemas.openxmlformats.org/drawingml/2006/main">
              <a:ext uri="{FF2B5EF4-FFF2-40B4-BE49-F238E27FC236}">
                <a16:creationId xmlns:a16="http://schemas.microsoft.com/office/drawing/2014/main" id="{CBA493BE-C333-415C-AFD9-41923A237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Valvur turns a parent’s decision into game permissions.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1E62C4-FE15-4B9E-8D7B-29E15D6F0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809750"/>
            <a:ext cx="2047875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GAME REQUEST">
            <a:extLst xmlns:a="http://schemas.openxmlformats.org/drawingml/2006/main">
              <a:ext uri="{FF2B5EF4-FFF2-40B4-BE49-F238E27FC236}">
                <a16:creationId xmlns:a16="http://schemas.microsoft.com/office/drawing/2014/main" id="{228FF71A-0E84-4A58-91AA-FC48897A4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000250"/>
            <a:ext cx="171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GAME REQUEST</a:t>
            </a:r>
          </a:p>
        </p:txBody>
      </p:sp>
      <p:sp>
        <p:nvSpPr>
          <p:cNvPr id="11" name="Player + feature&#10;+ service">
            <a:extLst xmlns:a="http://schemas.openxmlformats.org/drawingml/2006/main">
              <a:ext uri="{FF2B5EF4-FFF2-40B4-BE49-F238E27FC236}">
                <a16:creationId xmlns:a16="http://schemas.microsoft.com/office/drawing/2014/main" id="{1EF98A66-55AB-4DF0-9122-E58E235CD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476500"/>
            <a:ext cx="1714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Player + feature</a:t>
            </a:r>
          </a:p>
          <a:p xmlns:a="http://schemas.openxmlformats.org/drawingml/2006/main">
            <a: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+ service</a:t>
            </a:r>
          </a:p>
        </p:txBody>
      </p:sp>
      <p:sp>
        <p:nvSpPr>
          <p:cNvPr id="12" name="→">
            <a:extLst xmlns:a="http://schemas.openxmlformats.org/drawingml/2006/main">
              <a:ext uri="{FF2B5EF4-FFF2-40B4-BE49-F238E27FC236}">
                <a16:creationId xmlns:a16="http://schemas.microsoft.com/office/drawing/2014/main" id="{43FA444B-F711-4D03-BBAB-536E68E49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25717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1A1179-AB7B-49E1-B142-5BA93AA6F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4175" y="1685925"/>
            <a:ext cx="3295650" cy="2152650"/>
          </a:xfrm>
          <a:prstGeom xmlns:a="http://schemas.openxmlformats.org/drawingml/2006/main" prst="roundRect">
            <a:avLst>
              <a:gd name="adj" fmla="val 7080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VALVUR CONSENT ENGINE">
            <a:extLst xmlns:a="http://schemas.openxmlformats.org/drawingml/2006/main">
              <a:ext uri="{FF2B5EF4-FFF2-40B4-BE49-F238E27FC236}">
                <a16:creationId xmlns:a16="http://schemas.microsoft.com/office/drawing/2014/main" id="{4B938A28-E110-4168-B57A-B9BA4532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1876425"/>
            <a:ext cx="29241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VALVUR CONSENT ENGINE</a:t>
            </a:r>
          </a:p>
        </p:txBody>
      </p:sp>
      <p:sp>
        <p:nvSpPr>
          <p:cNvPr id="15" name="Check age + authority&#10;Resolve family permissi">
            <a:extLst xmlns:a="http://schemas.openxmlformats.org/drawingml/2006/main">
              <a:ext uri="{FF2B5EF4-FFF2-40B4-BE49-F238E27FC236}">
                <a16:creationId xmlns:a16="http://schemas.microsoft.com/office/drawing/2014/main" id="{411D8E8A-0B98-4BC8-9646-6614D40AF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5150" y="2352675"/>
            <a:ext cx="29241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Check age + authority</a:t>
            </a:r>
          </a:p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Resolve family permission</a:t>
            </a:r>
          </a:p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Apply service rules</a:t>
            </a:r>
          </a:p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Return decision + receipt</a:t>
            </a:r>
          </a:p>
        </p:txBody>
      </p:sp>
      <p:sp>
        <p:nvSpPr>
          <p:cNvPr id="16" name="→">
            <a:extLst xmlns:a="http://schemas.openxmlformats.org/drawingml/2006/main">
              <a:ext uri="{FF2B5EF4-FFF2-40B4-BE49-F238E27FC236}">
                <a16:creationId xmlns:a16="http://schemas.microsoft.com/office/drawing/2014/main" id="{D0E21F60-097A-4E88-B52C-EDAC5B327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5717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166915-9315-4BCD-A22B-FBFDF4CF9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809750"/>
            <a:ext cx="2000250" cy="190500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GAME ENFORCES">
            <a:extLst xmlns:a="http://schemas.openxmlformats.org/drawingml/2006/main">
              <a:ext uri="{FF2B5EF4-FFF2-40B4-BE49-F238E27FC236}">
                <a16:creationId xmlns:a16="http://schemas.microsoft.com/office/drawing/2014/main" id="{645324FD-ABE1-4E2A-892E-A0AE46A79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000250"/>
            <a:ext cx="1666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125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GAME ENFORCES</a:t>
            </a:r>
          </a:p>
        </p:txBody>
      </p:sp>
      <p:sp>
        <p:nvSpPr>
          <p:cNvPr id="19" name="Allow&#10;Ask guardian&#10;Deny">
            <a:extLst xmlns:a="http://schemas.openxmlformats.org/drawingml/2006/main">
              <a:ext uri="{FF2B5EF4-FFF2-40B4-BE49-F238E27FC236}">
                <a16:creationId xmlns:a16="http://schemas.microsoft.com/office/drawing/2014/main" id="{631C3B16-EA87-4726-840C-AE6C51BED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476500"/>
            <a:ext cx="1666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Allow</a:t>
            </a:r>
          </a:p>
          <a:p xmlns:a="http://schemas.openxmlformats.org/drawingml/2006/main">
            <a: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Ask guardian</a:t>
            </a:r>
          </a:p>
          <a:p xmlns:a="http://schemas.openxmlformats.org/drawingml/2006/main">
            <a:pPr>
              <a:defRPr sz="17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Deny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3B7B5E-4AF5-4BEE-AF3D-C85C2C3FA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One integration for scoped permission, update">
            <a:extLst xmlns:a="http://schemas.openxmlformats.org/drawingml/2006/main">
              <a:ext uri="{FF2B5EF4-FFF2-40B4-BE49-F238E27FC236}">
                <a16:creationId xmlns:a16="http://schemas.microsoft.com/office/drawing/2014/main" id="{A97475A7-0D3F-444A-A146-01F1E9D28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One integration for scoped permission, updates, revocation and an evidence trail.</a:t>
            </a:r>
          </a:p>
        </p:txBody>
      </p:sp>
      <p:sp>
        <p:nvSpPr>
          <p:cNvPr id="22" name="Target API/SDK architecture. Consent supports">
            <a:extLst xmlns:a="http://schemas.openxmlformats.org/drawingml/2006/main">
              <a:ext uri="{FF2B5EF4-FFF2-40B4-BE49-F238E27FC236}">
                <a16:creationId xmlns:a16="http://schemas.microsoft.com/office/drawing/2014/main" id="{AFA3C1C6-97CC-4547-86EC-6E9649FC5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Target API/SDK architecture. Consent supports compliance; it cannot waive prohibited designs or conduct.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5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c71e7594084a5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a6fc1a7fc64caf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PRODUCT EXAMPLE">
            <a:extLst xmlns:a="http://schemas.openxmlformats.org/drawingml/2006/main">
              <a:ext uri="{FF2B5EF4-FFF2-40B4-BE49-F238E27FC236}">
                <a16:creationId xmlns:a16="http://schemas.microsoft.com/office/drawing/2014/main" id="{5B2597D0-6601-4CD4-B144-2A0318EF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PRODUCT EXAMPLE</a:t>
            </a:r>
          </a:p>
        </p:txBody>
      </p:sp>
      <p:sp>
        <p:nvSpPr>
          <p:cNvPr id="8" name="A clear request. A scoped “yes”. A playable r">
            <a:extLst xmlns:a="http://schemas.openxmlformats.org/drawingml/2006/main">
              <a:ext uri="{FF2B5EF4-FFF2-40B4-BE49-F238E27FC236}">
                <a16:creationId xmlns:a16="http://schemas.microsoft.com/office/drawing/2014/main" id="{D1D2C764-A4AE-4635-A14B-F86A7E53F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A clear request. A scoped “yes”. A playable result.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4FF96B-B621-4ECA-B72C-D4E2EFA02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762125"/>
            <a:ext cx="2692400" cy="2428875"/>
          </a:xfrm>
          <a:prstGeom xmlns:a="http://schemas.openxmlformats.org/drawingml/2006/main" prst="roundRect">
            <a:avLst>
              <a:gd name="adj" fmla="val 6275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01  UNDERSTAND">
            <a:extLst xmlns:a="http://schemas.openxmlformats.org/drawingml/2006/main">
              <a:ext uri="{FF2B5EF4-FFF2-40B4-BE49-F238E27FC236}">
                <a16:creationId xmlns:a16="http://schemas.microsoft.com/office/drawing/2014/main" id="{21121004-6A1C-4827-BD58-D358050D3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01  UNDERSTAND</a:t>
            </a:r>
          </a:p>
        </p:txBody>
      </p:sp>
      <p:sp>
        <p:nvSpPr>
          <p:cNvPr id="11" name="Game requests chat and purchases.&#10;Parent sees">
            <a:extLst xmlns:a="http://schemas.openxmlformats.org/drawingml/2006/main">
              <a:ext uri="{FF2B5EF4-FFF2-40B4-BE49-F238E27FC236}">
                <a16:creationId xmlns:a16="http://schemas.microsoft.com/office/drawing/2014/main" id="{4E5EF3E7-F29B-445A-92FC-830B1C673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47950"/>
            <a:ext cx="2349500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4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Game requests chat and purchases.</a:t>
            </a:r>
          </a:p>
          <a:p xmlns:a="http://schemas.openxmlformats.org/drawingml/2006/main">
            <a: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4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Parent sees the risks, purpose and choices.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3661D8-5DEC-4256-85F7-098CE74A0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5800" y="1762125"/>
            <a:ext cx="2692400" cy="2428875"/>
          </a:xfrm>
          <a:prstGeom xmlns:a="http://schemas.openxmlformats.org/drawingml/2006/main" prst="roundRect">
            <a:avLst>
              <a:gd name="adj" fmla="val 6275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02  APPROVE">
            <a:extLst xmlns:a="http://schemas.openxmlformats.org/drawingml/2006/main">
              <a:ext uri="{FF2B5EF4-FFF2-40B4-BE49-F238E27FC236}">
                <a16:creationId xmlns:a16="http://schemas.microsoft.com/office/drawing/2014/main" id="{ADB2328A-5EDE-4E94-8EAB-C1DBF9C40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02  APPROVE</a:t>
            </a:r>
          </a:p>
        </p:txBody>
      </p:sp>
      <p:sp>
        <p:nvSpPr>
          <p:cNvPr id="14" name="Friends-only chat: yes&#10;AI character: off&#10;Purc">
            <a:extLst xmlns:a="http://schemas.openxmlformats.org/drawingml/2006/main">
              <a:ext uri="{FF2B5EF4-FFF2-40B4-BE49-F238E27FC236}">
                <a16:creationId xmlns:a16="http://schemas.microsoft.com/office/drawing/2014/main" id="{B59E2A01-C982-4D74-94B0-12D81D3B7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2647950"/>
            <a:ext cx="2349500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4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Friends-only chat: yes</a:t>
            </a:r>
          </a:p>
          <a:p xmlns:a="http://schemas.openxmlformats.org/drawingml/2006/main">
            <a: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4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AI character: off</a:t>
            </a:r>
          </a:p>
          <a:p xmlns:a="http://schemas.openxmlformats.org/drawingml/2006/main">
            <a: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4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Purchase limit: €10</a:t>
            </a:r>
          </a:p>
          <a:p xmlns:a="http://schemas.openxmlformats.org/drawingml/2006/main">
            <a: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4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Permission can be withdrawn.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281AB7-DFFE-4994-8DD5-87A5932A7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0600" y="1762125"/>
            <a:ext cx="2692400" cy="2428875"/>
          </a:xfrm>
          <a:prstGeom xmlns:a="http://schemas.openxmlformats.org/drawingml/2006/main" prst="roundRect">
            <a:avLst>
              <a:gd name="adj" fmla="val 6275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03  ENFORCE">
            <a:extLst xmlns:a="http://schemas.openxmlformats.org/drawingml/2006/main">
              <a:ext uri="{FF2B5EF4-FFF2-40B4-BE49-F238E27FC236}">
                <a16:creationId xmlns:a16="http://schemas.microsoft.com/office/drawing/2014/main" id="{C6CAB279-3959-4E54-A1AF-29E079AC3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03  ENFORCE</a:t>
            </a:r>
          </a:p>
        </p:txBody>
      </p:sp>
      <p:sp>
        <p:nvSpPr>
          <p:cNvPr id="17" name="An €8 purchase: allowed&#10;A €25 purchase: ask a">
            <a:extLst xmlns:a="http://schemas.openxmlformats.org/drawingml/2006/main">
              <a:ext uri="{FF2B5EF4-FFF2-40B4-BE49-F238E27FC236}">
                <a16:creationId xmlns:a16="http://schemas.microsoft.com/office/drawing/2014/main" id="{C2F7DED7-5409-4547-8F7D-CBC91CF6B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2647950"/>
            <a:ext cx="2349500" cy="1419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4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An €8 purchase: allowed</a:t>
            </a:r>
          </a:p>
          <a:p xmlns:a="http://schemas.openxmlformats.org/drawingml/2006/main">
            <a: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4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A €25 purchase: ask again</a:t>
            </a:r>
          </a:p>
          <a:p xmlns:a="http://schemas.openxmlformats.org/drawingml/2006/main">
            <a: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4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Prohibited feature: denied</a:t>
            </a:r>
          </a:p>
          <a:p xmlns:a="http://schemas.openxmlformats.org/drawingml/2006/main">
            <a:pPr>
              <a:defRPr sz="142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42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Game records the decision.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8B9641-3771-4C96-AA92-A4803F011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Designed to preserve approved play and spendi">
            <a:extLst xmlns:a="http://schemas.openxmlformats.org/drawingml/2006/main">
              <a:ext uri="{FF2B5EF4-FFF2-40B4-BE49-F238E27FC236}">
                <a16:creationId xmlns:a16="http://schemas.microsoft.com/office/drawing/2014/main" id="{D5A93E2A-2363-452E-B4BB-BBA47B80C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Designed to preserve approved play and spending while keeping the family in charge.</a:t>
            </a:r>
          </a:p>
        </p:txBody>
      </p:sp>
      <p:sp>
        <p:nvSpPr>
          <p:cNvPr id="20" name="Illustrative proposed experience, not measure">
            <a:extLst xmlns:a="http://schemas.openxmlformats.org/drawingml/2006/main">
              <a:ext uri="{FF2B5EF4-FFF2-40B4-BE49-F238E27FC236}">
                <a16:creationId xmlns:a16="http://schemas.microsoft.com/office/drawing/2014/main" id="{F3457364-3DAA-44A1-8A7D-6D0BCA000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Illustrative proposed experience, not measured conversion lift. Purchase permission remains subject to law.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6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f1330fd23e45c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017c3e278544b8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INSIGHT / FAMILY LIFECYCLE">
            <a:extLst xmlns:a="http://schemas.openxmlformats.org/drawingml/2006/main">
              <a:ext uri="{FF2B5EF4-FFF2-40B4-BE49-F238E27FC236}">
                <a16:creationId xmlns:a16="http://schemas.microsoft.com/office/drawing/2014/main" id="{DDAF46A7-81BD-4D11-A378-279F901BB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INSIGHT / FAMILY LIFECYCLE</a:t>
            </a:r>
          </a:p>
        </p:txBody>
      </p:sp>
      <p:sp>
        <p:nvSpPr>
          <p:cNvPr id="8" name="Consent is the connection. Trust is the relat">
            <a:extLst xmlns:a="http://schemas.openxmlformats.org/drawingml/2006/main">
              <a:ext uri="{FF2B5EF4-FFF2-40B4-BE49-F238E27FC236}">
                <a16:creationId xmlns:a16="http://schemas.microsoft.com/office/drawing/2014/main" id="{72881399-477A-4D97-881A-877E9A63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Consent is the connection. Trust is the relationship.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E1F079-05EE-4FA1-B1D2-575AF7F67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762125"/>
            <a:ext cx="2692400" cy="2162175"/>
          </a:xfrm>
          <a:prstGeom xmlns:a="http://schemas.openxmlformats.org/drawingml/2006/main" prst="roundRect">
            <a:avLst>
              <a:gd name="adj" fmla="val 7048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EDUCATE">
            <a:extLst xmlns:a="http://schemas.openxmlformats.org/drawingml/2006/main">
              <a:ext uri="{FF2B5EF4-FFF2-40B4-BE49-F238E27FC236}">
                <a16:creationId xmlns:a16="http://schemas.microsoft.com/office/drawing/2014/main" id="{60FA7381-1DBA-4F45-9DA4-F279D8FF9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EDUCATE</a:t>
            </a:r>
          </a:p>
        </p:txBody>
      </p:sp>
      <p:sp>
        <p:nvSpPr>
          <p:cNvPr id="11" name="Learn the risks.&#10;Build digital resilience.&#10;Ag">
            <a:extLst xmlns:a="http://schemas.openxmlformats.org/drawingml/2006/main">
              <a:ext uri="{FF2B5EF4-FFF2-40B4-BE49-F238E27FC236}">
                <a16:creationId xmlns:a16="http://schemas.microsoft.com/office/drawing/2014/main" id="{49B17090-F69C-430D-8244-7E56E534B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47950"/>
            <a:ext cx="2349500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Learn the risks.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Build digital resilience.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Agree the boundaries.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429673-DC12-4E5E-BCB6-6B0F4D016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5800" y="1762125"/>
            <a:ext cx="2692400" cy="2162175"/>
          </a:xfrm>
          <a:prstGeom xmlns:a="http://schemas.openxmlformats.org/drawingml/2006/main" prst="roundRect">
            <a:avLst>
              <a:gd name="adj" fmla="val 7048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CONSENT">
            <a:extLst xmlns:a="http://schemas.openxmlformats.org/drawingml/2006/main">
              <a:ext uri="{FF2B5EF4-FFF2-40B4-BE49-F238E27FC236}">
                <a16:creationId xmlns:a16="http://schemas.microsoft.com/office/drawing/2014/main" id="{4FFD987E-0396-4B06-A44A-DB66163BD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CONSENT</a:t>
            </a:r>
          </a:p>
        </p:txBody>
      </p:sp>
      <p:sp>
        <p:nvSpPr>
          <p:cNvPr id="14" name="Understand the request.&#10;Approve specific feat">
            <a:extLst xmlns:a="http://schemas.openxmlformats.org/drawingml/2006/main">
              <a:ext uri="{FF2B5EF4-FFF2-40B4-BE49-F238E27FC236}">
                <a16:creationId xmlns:a16="http://schemas.microsoft.com/office/drawing/2014/main" id="{5672EA28-31A1-4CEA-9B58-FC145DED3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2647950"/>
            <a:ext cx="2349500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Understand the request.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Approve specific features.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Change choices over time.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8CA4E3-D583-46DF-8EB8-BDDB82D6F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0600" y="1762125"/>
            <a:ext cx="2692400" cy="2162175"/>
          </a:xfrm>
          <a:prstGeom xmlns:a="http://schemas.openxmlformats.org/drawingml/2006/main" prst="roundRect">
            <a:avLst>
              <a:gd name="adj" fmla="val 7048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REACT">
            <a:extLst xmlns:a="http://schemas.openxmlformats.org/drawingml/2006/main">
              <a:ext uri="{FF2B5EF4-FFF2-40B4-BE49-F238E27FC236}">
                <a16:creationId xmlns:a16="http://schemas.microsoft.com/office/drawing/2014/main" id="{25DF7C8A-145C-48F9-B2FF-F5C680A1C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REACT</a:t>
            </a:r>
          </a:p>
        </p:txBody>
      </p:sp>
      <p:sp>
        <p:nvSpPr>
          <p:cNvPr id="17" name="Report and secure.&#10;Get recovery support.&#10;Clai">
            <a:extLst xmlns:a="http://schemas.openxmlformats.org/drawingml/2006/main">
              <a:ext uri="{FF2B5EF4-FFF2-40B4-BE49-F238E27FC236}">
                <a16:creationId xmlns:a16="http://schemas.microsoft.com/office/drawing/2014/main" id="{4D6CB582-BD10-4A03-B9E3-F5609B518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2647950"/>
            <a:ext cx="2349500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Report and secure.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Get recovery support.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Claim on optional cover.</a:t>
            </a:r>
          </a:p>
        </p:txBody>
      </p:sp>
      <p:sp>
        <p:nvSpPr>
          <p:cNvPr id="18" name="→">
            <a:extLst xmlns:a="http://schemas.openxmlformats.org/drawingml/2006/main">
              <a:ext uri="{FF2B5EF4-FFF2-40B4-BE49-F238E27FC236}">
                <a16:creationId xmlns:a16="http://schemas.microsoft.com/office/drawing/2014/main" id="{5BEF0435-967D-46E4-A833-9A71704B2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8475" y="25908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→</a:t>
            </a:r>
          </a:p>
        </p:txBody>
      </p:sp>
      <p:sp>
        <p:nvSpPr>
          <p:cNvPr id="19" name="→">
            <a:extLst xmlns:a="http://schemas.openxmlformats.org/drawingml/2006/main">
              <a:ext uri="{FF2B5EF4-FFF2-40B4-BE49-F238E27FC236}">
                <a16:creationId xmlns:a16="http://schemas.microsoft.com/office/drawing/2014/main" id="{9AEAF363-EA58-4284-A6E4-6CE45FA15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25908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→</a:t>
            </a:r>
          </a:p>
        </p:txBody>
      </p:sp>
      <p:sp>
        <p:nvSpPr>
          <p:cNvPr id="20" name="Free family core">
            <a:extLst xmlns:a="http://schemas.openxmlformats.org/drawingml/2006/main">
              <a:ext uri="{FF2B5EF4-FFF2-40B4-BE49-F238E27FC236}">
                <a16:creationId xmlns:a16="http://schemas.microsoft.com/office/drawing/2014/main" id="{4BFA7389-C846-4B7B-B0C2-5E6B8BF4E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019550"/>
            <a:ext cx="2571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defPPr>
            <a:lvl1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1pPr>
            <a:lvl2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2pPr>
            <a:lvl3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3pPr>
            <a:lvl4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4pPr>
            <a:lvl5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5pPr>
            <a:lvl6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6pPr>
            <a:lvl7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7pPr>
            <a:lvl8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8pPr>
            <a:lvl9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A6D844"/>
                </a:solidFill>
                <a:latin typeface="Inter"/>
                <a:ea typeface="Inter"/>
                <a:cs typeface="Inter"/>
              </a:rPr>
              <a:t>Free family core</a:t>
            </a:r>
          </a:p>
        </p:txBody>
      </p:sp>
      <p:sp>
        <p:nvSpPr>
          <p:cNvPr id="21" name="Developer-funded engine">
            <a:extLst xmlns:a="http://schemas.openxmlformats.org/drawingml/2006/main">
              <a:ext uri="{FF2B5EF4-FFF2-40B4-BE49-F238E27FC236}">
                <a16:creationId xmlns:a16="http://schemas.microsoft.com/office/drawing/2014/main" id="{B1C66D39-5EA1-468A-B2FB-66F2C2A25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01955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defPPr>
            <a:lvl1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1pPr>
            <a:lvl2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2pPr>
            <a:lvl3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3pPr>
            <a:lvl4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4pPr>
            <a:lvl5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5pPr>
            <a:lvl6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6pPr>
            <a:lvl7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7pPr>
            <a:lvl8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8pPr>
            <a:lvl9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A6D844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A6D844"/>
                </a:solidFill>
                <a:latin typeface="Inter"/>
                <a:ea typeface="Inter"/>
                <a:cs typeface="Inter"/>
              </a:rPr>
              <a:t>Developer-funded engine</a:t>
            </a:r>
          </a:p>
        </p:txBody>
      </p:sp>
      <p:sp>
        <p:nvSpPr>
          <p:cNvPr id="22" name="Premium / partner roadmap">
            <a:extLst xmlns:a="http://schemas.openxmlformats.org/drawingml/2006/main">
              <a:ext uri="{FF2B5EF4-FFF2-40B4-BE49-F238E27FC236}">
                <a16:creationId xmlns:a16="http://schemas.microsoft.com/office/drawing/2014/main" id="{CBE50464-13E6-4611-9ECF-2D76810E4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0195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0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0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0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0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0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0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0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0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0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0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Premium / partner roadmap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98DFEC-9255-408C-BE1D-C04A18D8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Trust through consent: learning before a deci">
            <a:extLst xmlns:a="http://schemas.openxmlformats.org/drawingml/2006/main">
              <a:ext uri="{FF2B5EF4-FFF2-40B4-BE49-F238E27FC236}">
                <a16:creationId xmlns:a16="http://schemas.microsoft.com/office/drawing/2014/main" id="{1BF91F66-05EA-47F4-845C-8775954EE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Trust through consent: learning before a decision, support after an incident.</a:t>
            </a:r>
          </a:p>
        </p:txBody>
      </p:sp>
      <p:sp>
        <p:nvSpPr>
          <p:cNvPr id="25" name="Inspired by Harari’s trust thesis; no endorse">
            <a:extLst xmlns:a="http://schemas.openxmlformats.org/drawingml/2006/main">
              <a:ext uri="{FF2B5EF4-FFF2-40B4-BE49-F238E27FC236}">
                <a16:creationId xmlns:a16="http://schemas.microsoft.com/office/drawing/2014/main" id="{4055F637-0D60-4147-A01C-08B977556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Inspired by Harari’s trust thesis; no endorsement. Protection, recovery and insurance are planned extensions.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7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dc97abf829482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c6f353f5704dc7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TRACTION">
            <a:extLst xmlns:a="http://schemas.openxmlformats.org/drawingml/2006/main">
              <a:ext uri="{FF2B5EF4-FFF2-40B4-BE49-F238E27FC236}">
                <a16:creationId xmlns:a16="http://schemas.microsoft.com/office/drawing/2014/main" id="{8654A489-D958-4150-A331-DA3E39695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TRACTION</a:t>
            </a:r>
          </a:p>
        </p:txBody>
      </p:sp>
      <p:sp>
        <p:nvSpPr>
          <p:cNvPr id="8" name="An existing gaming foundation. A focused new ">
            <a:extLst xmlns:a="http://schemas.openxmlformats.org/drawingml/2006/main">
              <a:ext uri="{FF2B5EF4-FFF2-40B4-BE49-F238E27FC236}">
                <a16:creationId xmlns:a16="http://schemas.microsoft.com/office/drawing/2014/main" id="{6CBE16B6-58B6-4A8C-BB93-1E34951B6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An existing gaming foundation. A focused new product.</a:t>
            </a:r>
          </a:p>
        </p:txBody>
      </p:sp>
      <p:sp>
        <p:nvSpPr>
          <p:cNvPr id="9" name="100K+">
            <a:extLst xmlns:a="http://schemas.openxmlformats.org/drawingml/2006/main">
              <a:ext uri="{FF2B5EF4-FFF2-40B4-BE49-F238E27FC236}">
                <a16:creationId xmlns:a16="http://schemas.microsoft.com/office/drawing/2014/main" id="{DAE232CD-1C9D-4179-B1C1-30EB8FB3E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762125"/>
            <a:ext cx="2571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43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100K+</a:t>
            </a:r>
          </a:p>
        </p:txBody>
      </p:sp>
      <p:sp>
        <p:nvSpPr>
          <p:cNvPr id="10" name="gamer IDs created&#10;through Passport.GG">
            <a:extLst xmlns:a="http://schemas.openxmlformats.org/drawingml/2006/main">
              <a:ext uri="{FF2B5EF4-FFF2-40B4-BE49-F238E27FC236}">
                <a16:creationId xmlns:a16="http://schemas.microsoft.com/office/drawing/2014/main" id="{7D553C6E-7626-4366-B14F-8AC44F01A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2571750"/>
            <a:ext cx="2571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gamer IDs created</a:t>
            </a:r>
          </a:p>
          <a:p xmlns:a="http://schemas.openxmlformats.org/drawingml/2006/main">
            <a: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through Passport.GG</a:t>
            </a:r>
          </a:p>
        </p:txBody>
      </p:sp>
      <p:sp>
        <p:nvSpPr>
          <p:cNvPr id="11" name="50+">
            <a:extLst xmlns:a="http://schemas.openxmlformats.org/drawingml/2006/main">
              <a:ext uri="{FF2B5EF4-FFF2-40B4-BE49-F238E27FC236}">
                <a16:creationId xmlns:a16="http://schemas.microsoft.com/office/drawing/2014/main" id="{E4072B18-D6BC-41B0-A56F-E98BD635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1762125"/>
            <a:ext cx="2571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43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50+</a:t>
            </a:r>
          </a:p>
        </p:txBody>
      </p:sp>
      <p:sp>
        <p:nvSpPr>
          <p:cNvPr id="12" name="federations in a network&#10;spanning 40+ countri">
            <a:extLst xmlns:a="http://schemas.openxmlformats.org/drawingml/2006/main">
              <a:ext uri="{FF2B5EF4-FFF2-40B4-BE49-F238E27FC236}">
                <a16:creationId xmlns:a16="http://schemas.microsoft.com/office/drawing/2014/main" id="{CDFDA61D-F86C-45E0-9A2A-D7F6CA02F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571750"/>
            <a:ext cx="2571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federations in a network</a:t>
            </a:r>
          </a:p>
          <a:p xmlns:a="http://schemas.openxmlformats.org/drawingml/2006/main">
            <a: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spanning 40+ countries</a:t>
            </a:r>
          </a:p>
        </p:txBody>
      </p:sp>
      <p:sp>
        <p:nvSpPr>
          <p:cNvPr id="13" name="€400K+">
            <a:extLst xmlns:a="http://schemas.openxmlformats.org/drawingml/2006/main">
              <a:ext uri="{FF2B5EF4-FFF2-40B4-BE49-F238E27FC236}">
                <a16:creationId xmlns:a16="http://schemas.microsoft.com/office/drawing/2014/main" id="{BFA275E0-D60E-4E92-B066-F2810B212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762125"/>
            <a:ext cx="2571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43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€400K+</a:t>
            </a:r>
          </a:p>
        </p:txBody>
      </p:sp>
      <p:sp>
        <p:nvSpPr>
          <p:cNvPr id="14" name="reported funding&#10;investment + grants">
            <a:extLst xmlns:a="http://schemas.openxmlformats.org/drawingml/2006/main">
              <a:ext uri="{FF2B5EF4-FFF2-40B4-BE49-F238E27FC236}">
                <a16:creationId xmlns:a16="http://schemas.microsoft.com/office/drawing/2014/main" id="{82E8ECEF-F50E-4064-80DE-03282A105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571750"/>
            <a:ext cx="2571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reported funding</a:t>
            </a:r>
          </a:p>
          <a:p xmlns:a="http://schemas.openxmlformats.org/drawingml/2006/main">
            <a: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investment + grants</a:t>
            </a:r>
          </a:p>
        </p:txBody>
      </p:sp>
      <p:sp>
        <p:nvSpPr>
          <p:cNvPr id="15" name="Built: child app + parental web experience.&#10;N">
            <a:extLst xmlns:a="http://schemas.openxmlformats.org/drawingml/2006/main">
              <a:ext uri="{FF2B5EF4-FFF2-40B4-BE49-F238E27FC236}">
                <a16:creationId xmlns:a16="http://schemas.microsoft.com/office/drawing/2014/main" id="{032A26F8-E723-4C7E-8372-F69C45F8B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695700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8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8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8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8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8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8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8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8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8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Built: child app + parental web experience.</a:t>
            </a:r>
          </a:p>
          <a:p xmlns:a="http://schemas.openxmlformats.org/drawingml/2006/main">
            <a:pPr>
              <a:defRPr sz="18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Next: parent–child linking + developer consent integration.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9A999F-A368-4633-A5DD-739E5BA44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We are extending gaming identity experience i">
            <a:extLst xmlns:a="http://schemas.openxmlformats.org/drawingml/2006/main">
              <a:ext uri="{FF2B5EF4-FFF2-40B4-BE49-F238E27FC236}">
                <a16:creationId xmlns:a16="http://schemas.microsoft.com/office/drawing/2014/main" id="{6A579536-A138-420C-8A04-6BB8D278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We are extending gaming identity experience into permission infrastructure.</a:t>
            </a:r>
          </a:p>
        </p:txBody>
      </p:sp>
      <p:sp>
        <p:nvSpPr>
          <p:cNvPr id="18" name="Historical company-reported metrics. Consent-">
            <a:extLst xmlns:a="http://schemas.openxmlformats.org/drawingml/2006/main">
              <a:ext uri="{FF2B5EF4-FFF2-40B4-BE49-F238E27FC236}">
                <a16:creationId xmlns:a16="http://schemas.microsoft.com/office/drawing/2014/main" id="{43CB6936-1AF5-4D0E-81EA-B684A92FD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Historical company-reported metrics. Consent-engine paid pilots and revenue are not yet evidenced.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8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9ad3ca94064fd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9d242540c147a0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COMPETITION / DIFFERENTIATION">
            <a:extLst xmlns:a="http://schemas.openxmlformats.org/drawingml/2006/main">
              <a:ext uri="{FF2B5EF4-FFF2-40B4-BE49-F238E27FC236}">
                <a16:creationId xmlns:a16="http://schemas.microsoft.com/office/drawing/2014/main" id="{5D15982D-521F-4353-8183-80CAD918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COMPETITION / DIFFERENTIATION</a:t>
            </a:r>
          </a:p>
        </p:txBody>
      </p:sp>
      <p:sp>
        <p:nvSpPr>
          <p:cNvPr id="8" name="Our wedge is the family relationship around c">
            <a:extLst xmlns:a="http://schemas.openxmlformats.org/drawingml/2006/main">
              <a:ext uri="{FF2B5EF4-FFF2-40B4-BE49-F238E27FC236}">
                <a16:creationId xmlns:a16="http://schemas.microsoft.com/office/drawing/2014/main" id="{4260AB50-DF7B-4F07-B175-6D063DE66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Our wedge is the family relationship around consent.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5574D6-9873-414A-AF63-CB7CBDB08E13}"/>
              </a:ext>
            </a:extLst>
          </p:cNvPr>
          <p:cNvGraphicFramePr/>
          <p:nvPr/>
        </p:nvGraphicFramePr>
        <p:xfrm>
          <a:off xmlns:a="http://schemas.openxmlformats.org/drawingml/2006/main" x="381000" y="1743075"/>
          <a:ext xmlns:a="http://schemas.openxmlformats.org/drawingml/2006/main" cx="8382000" cy="2095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66875"/>
                <a:gridCol w="3143250"/>
                <a:gridCol w="3571875"/>
              </a:tblGrid>
              <a:tr h="523875">
                <a:tc>
                  <a:txBody>
                    <a:bodyPr lIns="95250" tIns="95250" rIns="95250" bIns="95250"/>
                    <a:lstStyle/>
                    <a:p>
                      <a:r>
                        <a:rPr sz="1275" b="1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Route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T w="28575">
                      <a:solidFill>
                        <a:srgbClr val="0F162C"/>
                      </a:solidFill>
                      <a:prstDash val="solid"/>
                    </a:lnT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4A7BD4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75" b="1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What the buyer gets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T w="28575">
                      <a:solidFill>
                        <a:srgbClr val="0F162C"/>
                      </a:solidFill>
                      <a:prstDash val="solid"/>
                    </a:lnT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4A7BD4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75" b="1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Why choose Valvur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T w="28575">
                      <a:solidFill>
                        <a:srgbClr val="0F162C"/>
                      </a:solidFill>
                      <a:prstDash val="solid"/>
                    </a:lnT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4A7BD4"/>
                    </a:solidFill>
                  </a:tcPr>
                </a:tc>
              </a:tr>
              <a:tr h="523875">
                <a:tc>
                  <a:txBody>
                    <a:bodyPr lIns="95250" tIns="95250" rIns="95250" bIns="95250"/>
                    <a:lstStyle/>
                    <a:p>
                      <a:r>
                        <a:rPr sz="1275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KWS / k-ID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75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Established assurance + consent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75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Choose us for a continuing family relationship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523875">
                <a:tc>
                  <a:txBody>
                    <a:bodyPr lIns="95250" tIns="95250" rIns="95250" bIns="95250"/>
                    <a:lstStyle/>
                    <a:p>
                      <a:r>
                        <a:rPr sz="1275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Build internally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75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Full control; own maintenance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75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One integration, reusable workflows and support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523875">
                <a:tc>
                  <a:txBody>
                    <a:bodyPr lIns="95250" tIns="95250" rIns="95250" bIns="95250"/>
                    <a:lstStyle/>
                    <a:p>
                      <a:r>
                        <a:rPr sz="1275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Valvur’s wedge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75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Learn → consent → respond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75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Existing family experience + gaming channels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</a:tbl>
          </a:graphicData>
        </a:graphic>
      </p:graphicFrame>
      <p:sp>
        <p:nvSpPr>
          <p:cNvPr id="10" name="Earn distribution through families and publis">
            <a:extLst xmlns:a="http://schemas.openxmlformats.org/drawingml/2006/main">
              <a:ext uri="{FF2B5EF4-FFF2-40B4-BE49-F238E27FC236}">
                <a16:creationId xmlns:a16="http://schemas.microsoft.com/office/drawing/2014/main" id="{5ABB1593-4791-4E32-8F8C-3611671CB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981450"/>
            <a:ext cx="8334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8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8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8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8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8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8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8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8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8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Earn distribution through families and publishers.</a:t>
            </a:r>
          </a:p>
          <a:p xmlns:a="http://schemas.openxmlformats.org/drawingml/2006/main">
            <a:pPr>
              <a:defRPr sz="18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Earn retention through evidence and ongoing support.</a:t>
            </a:r>
          </a:p>
        </p:txBody>
      </p:sp>
      <p:sp>
        <p:nvSpPr>
          <p:cNvPr id="11" name="Differentiation is the product strategy; publ">
            <a:extLst xmlns:a="http://schemas.openxmlformats.org/drawingml/2006/main">
              <a:ext uri="{FF2B5EF4-FFF2-40B4-BE49-F238E27FC236}">
                <a16:creationId xmlns:a16="http://schemas.microsoft.com/office/drawing/2014/main" id="{74C3D6DB-3D64-4A7E-AE20-9753F34D1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Differentiation is the product strategy; publisher pilots must establish preference and willingness to pay.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9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386925710e4f0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9aa4b46a8041c9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BUSINESS MODEL">
            <a:extLst xmlns:a="http://schemas.openxmlformats.org/drawingml/2006/main">
              <a:ext uri="{FF2B5EF4-FFF2-40B4-BE49-F238E27FC236}">
                <a16:creationId xmlns:a16="http://schemas.microsoft.com/office/drawing/2014/main" id="{DFE25F80-E5B2-471B-BECB-40FDCE8E8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BUSINESS MODEL</a:t>
            </a:r>
          </a:p>
        </p:txBody>
      </p:sp>
      <p:sp>
        <p:nvSpPr>
          <p:cNvPr id="8" name="Developers pay per validation. Families start">
            <a:extLst xmlns:a="http://schemas.openxmlformats.org/drawingml/2006/main">
              <a:ext uri="{FF2B5EF4-FFF2-40B4-BE49-F238E27FC236}">
                <a16:creationId xmlns:a16="http://schemas.microsoft.com/office/drawing/2014/main" id="{65561CEC-A2FB-4926-934C-14466BC2D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Developers pay per validation. Families start free.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AC209D-9A43-4763-99C7-20C199CED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DEVELOPERS">
            <a:extLst xmlns:a="http://schemas.openxmlformats.org/drawingml/2006/main">
              <a:ext uri="{FF2B5EF4-FFF2-40B4-BE49-F238E27FC236}">
                <a16:creationId xmlns:a16="http://schemas.microsoft.com/office/drawing/2014/main" id="{A7F39B78-8808-487D-A8B8-989B6AB89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DEVELOPERS</a:t>
            </a:r>
          </a:p>
        </p:txBody>
      </p:sp>
      <p:sp>
        <p:nvSpPr>
          <p:cNvPr id="11" name="Pay per successful user validation.&#10;Volume bu">
            <a:extLst xmlns:a="http://schemas.openxmlformats.org/drawingml/2006/main">
              <a:ext uri="{FF2B5EF4-FFF2-40B4-BE49-F238E27FC236}">
                <a16:creationId xmlns:a16="http://schemas.microsoft.com/office/drawing/2014/main" id="{3C713CDF-44AF-4BB5-B699-9EAB484C3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Pay per successful user validation.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Volume bundles + minimum commitments.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Primary revenue engine.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11523B-4440-438F-9105-D4928988D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58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FAMILIES">
            <a:extLst xmlns:a="http://schemas.openxmlformats.org/drawingml/2006/main">
              <a:ext uri="{FF2B5EF4-FFF2-40B4-BE49-F238E27FC236}">
                <a16:creationId xmlns:a16="http://schemas.microsoft.com/office/drawing/2014/main" id="{AC4FDA3B-2A55-4B72-9F1B-F3EB63B82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FAMILIES</a:t>
            </a:r>
          </a:p>
        </p:txBody>
      </p:sp>
      <p:sp>
        <p:nvSpPr>
          <p:cNvPr id="14" name="Free consent, resilience and trust building.&#10;">
            <a:extLst xmlns:a="http://schemas.openxmlformats.org/drawingml/2006/main">
              <a:ext uri="{FF2B5EF4-FFF2-40B4-BE49-F238E27FC236}">
                <a16:creationId xmlns:a16="http://schemas.microsoft.com/office/drawing/2014/main" id="{01CB6037-F8DE-43E0-9FD9-736ED1EAA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Free consent, resilience and trust building.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Paid extended tools, content and active protection.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0587D8-EB42-43D3-AE4A-794FF699F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06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INSURANCE">
            <a:extLst xmlns:a="http://schemas.openxmlformats.org/drawingml/2006/main">
              <a:ext uri="{FF2B5EF4-FFF2-40B4-BE49-F238E27FC236}">
                <a16:creationId xmlns:a16="http://schemas.microsoft.com/office/drawing/2014/main" id="{7DAAC31C-7744-4767-BF6C-1E4F1C401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INSURANCE</a:t>
            </a:r>
          </a:p>
        </p:txBody>
      </p:sp>
      <p:sp>
        <p:nvSpPr>
          <p:cNvPr id="17" name="Optional parent-paid cover.&#10;Partner-underwrit">
            <a:extLst xmlns:a="http://schemas.openxmlformats.org/drawingml/2006/main">
              <a:ext uri="{FF2B5EF4-FFF2-40B4-BE49-F238E27FC236}">
                <a16:creationId xmlns:a16="http://schemas.microsoft.com/office/drawing/2014/main" id="{A15B8158-B190-4974-9573-4C0F45A45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Optional parent-paid cover.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Partner-underwritten.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Planned distribution commission.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BF8AF6-9DB2-4DDB-B3CF-3F7A72481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Illustration: 2M validations/month × €0.01 = ">
            <a:extLst xmlns:a="http://schemas.openxmlformats.org/drawingml/2006/main">
              <a:ext uri="{FF2B5EF4-FFF2-40B4-BE49-F238E27FC236}">
                <a16:creationId xmlns:a16="http://schemas.microsoft.com/office/drawing/2014/main" id="{2FF278EB-297D-4112-949B-FEB5C3819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Illustration: 2M validations/month × €0.01 = €240K annual revenue per publisher.</a:t>
            </a:r>
          </a:p>
        </p:txBody>
      </p:sp>
      <p:sp>
        <p:nvSpPr>
          <p:cNvPr id="20" name="Illustrative volume and price, not a contract">
            <a:extLst xmlns:a="http://schemas.openxmlformats.org/drawingml/2006/main">
              <a:ext uri="{FF2B5EF4-FFF2-40B4-BE49-F238E27FC236}">
                <a16:creationId xmlns:a16="http://schemas.microsoft.com/office/drawing/2014/main" id="{C72208F4-EA5F-46B5-AC89-FA0BC39A9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Illustrative volume and price, not a contract. Assurance fees and unit costs require pilot validation.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10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3926d3373243f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0f4c372eb74b7b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MARKET / BOTTOM-UP SIZING">
            <a:extLst xmlns:a="http://schemas.openxmlformats.org/drawingml/2006/main">
              <a:ext uri="{FF2B5EF4-FFF2-40B4-BE49-F238E27FC236}">
                <a16:creationId xmlns:a16="http://schemas.microsoft.com/office/drawing/2014/main" id="{1963F95D-E271-4486-A1B4-5D6D14AAA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MARKET / BOTTOM-UP SIZING</a:t>
            </a:r>
          </a:p>
        </p:txBody>
      </p:sp>
      <p:sp>
        <p:nvSpPr>
          <p:cNvPr id="8" name="~46 million young players in 16 European mark">
            <a:extLst xmlns:a="http://schemas.openxmlformats.org/drawingml/2006/main">
              <a:ext uri="{FF2B5EF4-FFF2-40B4-BE49-F238E27FC236}">
                <a16:creationId xmlns:a16="http://schemas.microsoft.com/office/drawing/2014/main" id="{70DBC244-3AE7-4CCD-9C48-300B85B00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~46 million young players in 16 European markets.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7F51C0-4396-4AD5-A866-FA4E74C01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733550"/>
            <a:ext cx="3333750" cy="2343150"/>
          </a:xfrm>
          <a:prstGeom xmlns:a="http://schemas.openxmlformats.org/drawingml/2006/main" prst="roundRect">
            <a:avLst>
              <a:gd name="adj" fmla="val 6504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199M × 23%">
            <a:extLst xmlns:a="http://schemas.openxmlformats.org/drawingml/2006/main">
              <a:ext uri="{FF2B5EF4-FFF2-40B4-BE49-F238E27FC236}">
                <a16:creationId xmlns:a16="http://schemas.microsoft.com/office/drawing/2014/main" id="{9679C04B-EAD0-4AE2-91E2-B9D83C2F8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295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5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25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25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25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25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25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25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25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25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25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25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199M × 23%</a:t>
            </a:r>
          </a:p>
        </p:txBody>
      </p:sp>
      <p:sp>
        <p:nvSpPr>
          <p:cNvPr id="11" name="≈46M players under 18">
            <a:extLst xmlns:a="http://schemas.openxmlformats.org/drawingml/2006/main">
              <a:ext uri="{FF2B5EF4-FFF2-40B4-BE49-F238E27FC236}">
                <a16:creationId xmlns:a16="http://schemas.microsoft.com/office/drawing/2014/main" id="{9DB40144-4A80-4FB8-A602-CB541B2FF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52700"/>
            <a:ext cx="295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9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9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9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9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9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9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9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9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9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9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9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9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≈46M players under 18</a:t>
            </a:r>
          </a:p>
        </p:txBody>
      </p:sp>
      <p:sp>
        <p:nvSpPr>
          <p:cNvPr id="12" name="Source: Video Games Europe&#10;2025 data · 16 mar">
            <a:extLst xmlns:a="http://schemas.openxmlformats.org/drawingml/2006/main">
              <a:ext uri="{FF2B5EF4-FFF2-40B4-BE49-F238E27FC236}">
                <a16:creationId xmlns:a16="http://schemas.microsoft.com/office/drawing/2014/main" id="{BCE981A3-D903-4634-840C-351031BF7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62325"/>
            <a:ext cx="2952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Source: Video Games Europe</a:t>
            </a:r>
          </a:p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2025 data · 16 markets</a:t>
            </a:r>
          </a:p>
        </p:txBody>
      </p:sp>
      <p:sp>
        <p:nvSpPr>
          <p:cNvPr id="13" name="€27.5M regional annual pool">
            <a:extLst xmlns:a="http://schemas.openxmlformats.org/drawingml/2006/main">
              <a:ext uri="{FF2B5EF4-FFF2-40B4-BE49-F238E27FC236}">
                <a16:creationId xmlns:a16="http://schemas.microsoft.com/office/drawing/2014/main" id="{E1BF72C5-30E0-4D14-A50E-9B9A5A520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800225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€27.5M regional annual pool</a:t>
            </a:r>
          </a:p>
        </p:txBody>
      </p:sp>
      <p:sp>
        <p:nvSpPr>
          <p:cNvPr id="14" name="46M × 60 validations/year × €0.01">
            <a:extLst xmlns:a="http://schemas.openxmlformats.org/drawingml/2006/main">
              <a:ext uri="{FF2B5EF4-FFF2-40B4-BE49-F238E27FC236}">
                <a16:creationId xmlns:a16="http://schemas.microsoft.com/office/drawing/2014/main" id="{C5DE0414-1CE5-4898-BB29-165550E8C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333625"/>
            <a:ext cx="4667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6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6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6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6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6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6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6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6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6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6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65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46M × 60 validations/year × €0.01</a:t>
            </a:r>
          </a:p>
        </p:txBody>
      </p:sp>
      <p:sp>
        <p:nvSpPr>
          <p:cNvPr id="15" name="€216–497M global scenario">
            <a:extLst xmlns:a="http://schemas.openxmlformats.org/drawingml/2006/main">
              <a:ext uri="{FF2B5EF4-FFF2-40B4-BE49-F238E27FC236}">
                <a16:creationId xmlns:a16="http://schemas.microsoft.com/office/drawing/2014/main" id="{E4A0F99D-C963-4584-9972-0B5D5F203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990850"/>
            <a:ext cx="466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1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€216–497M global scenario</a:t>
            </a:r>
          </a:p>
        </p:txBody>
      </p:sp>
      <p:sp>
        <p:nvSpPr>
          <p:cNvPr id="16" name="3.6B players × assumed 10–23% minors&#10;× 60 val">
            <a:extLst xmlns:a="http://schemas.openxmlformats.org/drawingml/2006/main">
              <a:ext uri="{FF2B5EF4-FFF2-40B4-BE49-F238E27FC236}">
                <a16:creationId xmlns:a16="http://schemas.microsoft.com/office/drawing/2014/main" id="{60F6E7C5-DC59-4441-9E0F-A7BA32A69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495675"/>
            <a:ext cx="4667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3.6B players × assumed 10–23% minors</a:t>
            </a:r>
          </a:p>
          <a:p xmlns:a="http://schemas.openxmlformats.org/drawingml/2006/main">
            <a:pPr>
              <a:defRPr sz="1500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× 60 validations/year × €0.01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C1D44E-75A9-4EDD-8AC2-5D474514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Gaming is the entry market. Audiovisual servi">
            <a:extLst xmlns:a="http://schemas.openxmlformats.org/drawingml/2006/main">
              <a:ext uri="{FF2B5EF4-FFF2-40B4-BE49-F238E27FC236}">
                <a16:creationId xmlns:a16="http://schemas.microsoft.com/office/drawing/2014/main" id="{CD8D659F-E97B-4F9E-9DA9-F284EE0B5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Gaming is the entry market. Audiovisual services and AI are expansion, not counted here.</a:t>
            </a:r>
          </a:p>
        </p:txBody>
      </p:sp>
      <p:sp>
        <p:nvSpPr>
          <p:cNvPr id="19" name="Revenue pools are scenarios, not forecasts. 6">
            <a:extLst xmlns:a="http://schemas.openxmlformats.org/drawingml/2006/main">
              <a:ext uri="{FF2B5EF4-FFF2-40B4-BE49-F238E27FC236}">
                <a16:creationId xmlns:a16="http://schemas.microsoft.com/office/drawing/2014/main" id="{620F2534-7398-4083-A92F-086E5172B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Revenue pools are scenarios, not forecasts. 60 annual checks and global child share are assumptions.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11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16e81d7fb34be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015128a1474bd0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GO TO MARKET">
            <a:extLst xmlns:a="http://schemas.openxmlformats.org/drawingml/2006/main">
              <a:ext uri="{FF2B5EF4-FFF2-40B4-BE49-F238E27FC236}">
                <a16:creationId xmlns:a16="http://schemas.microsoft.com/office/drawing/2014/main" id="{ACBB9348-2E1A-4D4A-A9A3-4AAEEEFDD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GO TO MARKET</a:t>
            </a:r>
          </a:p>
        </p:txBody>
      </p:sp>
      <p:sp>
        <p:nvSpPr>
          <p:cNvPr id="8" name="Land one title. Expand across the publisher.">
            <a:extLst xmlns:a="http://schemas.openxmlformats.org/drawingml/2006/main">
              <a:ext uri="{FF2B5EF4-FFF2-40B4-BE49-F238E27FC236}">
                <a16:creationId xmlns:a16="http://schemas.microsoft.com/office/drawing/2014/main" id="{E3AD05A6-3E9B-4E12-B200-43EB23B2C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Land one title. Expand across the publisher.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6945C9-0A30-4E3A-BFC6-0ABC66C1F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LAND">
            <a:extLst xmlns:a="http://schemas.openxmlformats.org/drawingml/2006/main">
              <a:ext uri="{FF2B5EF4-FFF2-40B4-BE49-F238E27FC236}">
                <a16:creationId xmlns:a16="http://schemas.microsoft.com/office/drawing/2014/main" id="{26C8257C-D464-46D9-80F5-D75C509BC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LAND</a:t>
            </a:r>
          </a:p>
        </p:txBody>
      </p:sp>
      <p:sp>
        <p:nvSpPr>
          <p:cNvPr id="11" name="3–5 design partners.&#10;Start with an EU-facing ">
            <a:extLst xmlns:a="http://schemas.openxmlformats.org/drawingml/2006/main">
              <a:ext uri="{FF2B5EF4-FFF2-40B4-BE49-F238E27FC236}">
                <a16:creationId xmlns:a16="http://schemas.microsoft.com/office/drawing/2014/main" id="{5CC50CE1-14C9-4B8A-8970-A43709EC2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3–5 design partners.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Start with an EU-facing multiplayer game.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Sell to product + trust &amp; safety.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49D1A5-795F-4235-96F1-BBBBC0BD7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58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PROVE">
            <a:extLst xmlns:a="http://schemas.openxmlformats.org/drawingml/2006/main">
              <a:ext uri="{FF2B5EF4-FFF2-40B4-BE49-F238E27FC236}">
                <a16:creationId xmlns:a16="http://schemas.microsoft.com/office/drawing/2014/main" id="{2EB08370-8F09-4410-8279-0397B7AE8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PROVE</a:t>
            </a:r>
          </a:p>
        </p:txBody>
      </p:sp>
      <p:sp>
        <p:nvSpPr>
          <p:cNvPr id="14" name="2 paid pilots.&#10;One title and one flow.&#10;Measur">
            <a:extLst xmlns:a="http://schemas.openxmlformats.org/drawingml/2006/main">
              <a:ext uri="{FF2B5EF4-FFF2-40B4-BE49-F238E27FC236}">
                <a16:creationId xmlns:a16="http://schemas.microsoft.com/office/drawing/2014/main" id="{9585C8CE-0782-4F6C-A08A-9CBC11859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2 paid pilots.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One title and one flow.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Measure integration, completion and cost.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A9E183-F859-46A4-AC63-3AD304C48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06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EXPAND">
            <a:extLst xmlns:a="http://schemas.openxmlformats.org/drawingml/2006/main">
              <a:ext uri="{FF2B5EF4-FFF2-40B4-BE49-F238E27FC236}">
                <a16:creationId xmlns:a16="http://schemas.microsoft.com/office/drawing/2014/main" id="{B96BF2E6-BCAC-4258-A36F-5CC840F60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EXPAND</a:t>
            </a:r>
          </a:p>
        </p:txBody>
      </p:sp>
      <p:sp>
        <p:nvSpPr>
          <p:cNvPr id="17" name="More titles per publisher.&#10;Engine / platform ">
            <a:extLst xmlns:a="http://schemas.openxmlformats.org/drawingml/2006/main">
              <a:ext uri="{FF2B5EF4-FFF2-40B4-BE49-F238E27FC236}">
                <a16:creationId xmlns:a16="http://schemas.microsoft.com/office/drawing/2014/main" id="{7F46FE0F-C0E8-4854-9B8A-B0B21AFF3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More titles per publisher.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Engine / platform channels.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Then video services and AI.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1F3FF9-EE0F-4C05-9CD1-921F1E386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Scale case: 10 publishers × 2M monthly valida">
            <a:extLst xmlns:a="http://schemas.openxmlformats.org/drawingml/2006/main">
              <a:ext uri="{FF2B5EF4-FFF2-40B4-BE49-F238E27FC236}">
                <a16:creationId xmlns:a16="http://schemas.microsoft.com/office/drawing/2014/main" id="{86C6439A-F57C-4016-BE0A-3E45058AF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Scale case: 10 publishers × 2M monthly validations × €0.01 × 12 = €2.4M/year.</a:t>
            </a:r>
          </a:p>
        </p:txBody>
      </p:sp>
      <p:sp>
        <p:nvSpPr>
          <p:cNvPr id="20" name="Illustrative scale case, not signed pipeline.">
            <a:extLst xmlns:a="http://schemas.openxmlformats.org/drawingml/2006/main">
              <a:ext uri="{FF2B5EF4-FFF2-40B4-BE49-F238E27FC236}">
                <a16:creationId xmlns:a16="http://schemas.microsoft.com/office/drawing/2014/main" id="{C314105B-0ADF-4409-B09D-E09A15564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Illustrative scale case, not signed pipeline. Distribution integrations are opportunities, not partnerships.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6BF4A2D0-BEB2-49F2-BA87-24F35FD9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D1E52AA7-9DBB-4D36-84F6-1C23E8BFC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0F08430F-DCB7-4083-A05F-E68F845DF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81000"/>
            <a:ext cx="8382000" cy="1428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957A3FA4-1B83-4434-8BA5-2F0D905654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611a820fe74d6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7" y="381000"/>
            <a:ext cx="675996" cy="142875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2B5727A4-5108-48B9-AB80-5002DC847A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1c6d383096491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81001" y="414393"/>
            <a:ext cx="136710" cy="109482"/>
          </a:xfrm>
          <a:prstGeom xmlns:a="http://schemas.openxmlformats.org/drawingml/2006/main" prst="rect">
            <a:avLst/>
          </a:prstGeom>
        </p:spPr>
      </p:pic>
      <p:sp>
        <p:nvSpPr>
          <p:cNvPr id="7" name="Shape 3">
            <a:extLst xmlns:a="http://schemas.openxmlformats.org/drawingml/2006/main">
              <a:ext uri="{FF2B5EF4-FFF2-40B4-BE49-F238E27FC236}">
                <a16:creationId xmlns:a16="http://schemas.microsoft.com/office/drawing/2014/main" id="{09D53674-723A-4B11-9CA5-371E88D66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83381"/>
            <a:ext cx="381000" cy="13811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8" name="Text 4">
            <a:extLst xmlns:a="http://schemas.openxmlformats.org/drawingml/2006/main">
              <a:ext uri="{FF2B5EF4-FFF2-40B4-BE49-F238E27FC236}">
                <a16:creationId xmlns:a16="http://schemas.microsoft.com/office/drawing/2014/main" id="{822D3BB9-0A70-4976-BE23-5C056F8EE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83381"/>
            <a:ext cx="381000" cy="13811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ts val="1035"/>
              </a:lnSpc>
              <a:buNone/>
            </a:pPr>
            <a:r>
              <a:rPr sz="855" spc="142">
                <a:solidFill>
                  <a:srgbClr val="9ABFFF">
                    <a:alpha val="99000"/>
                  </a:srgbClr>
                </a:solidFill>
                <a:latin typeface="Inter"/>
                <a:ea typeface="Inter"/>
                <a:cs typeface="Inter"/>
              </a:rPr>
              <a:t>TEAM</a:t>
            </a:r>
            <a:endParaRPr sz="855"/>
          </a:p>
        </p:txBody>
      </p:sp>
      <p:sp>
        <p:nvSpPr>
          <p:cNvPr id="9" name="Shape 5">
            <a:extLst xmlns:a="http://schemas.openxmlformats.org/drawingml/2006/main">
              <a:ext uri="{FF2B5EF4-FFF2-40B4-BE49-F238E27FC236}">
                <a16:creationId xmlns:a16="http://schemas.microsoft.com/office/drawing/2014/main" id="{E1905989-30CA-4291-AE7D-0EF3B54BF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523875"/>
            <a:ext cx="8382000" cy="42195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10" name="Shape 6">
            <a:extLst xmlns:a="http://schemas.openxmlformats.org/drawingml/2006/main">
              <a:ext uri="{FF2B5EF4-FFF2-40B4-BE49-F238E27FC236}">
                <a16:creationId xmlns:a16="http://schemas.microsoft.com/office/drawing/2014/main" id="{B858F687-AB99-424B-AFF7-9C1207342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62000"/>
            <a:ext cx="8382000" cy="4143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11" name="Shape 7">
            <a:extLst xmlns:a="http://schemas.openxmlformats.org/drawingml/2006/main">
              <a:ext uri="{FF2B5EF4-FFF2-40B4-BE49-F238E27FC236}">
                <a16:creationId xmlns:a16="http://schemas.microsoft.com/office/drawing/2014/main" id="{00EF9FAA-B423-42D2-BEDD-2E7A0FFC9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62000"/>
            <a:ext cx="8382000" cy="4143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12" name="Shape 8">
            <a:extLst xmlns:a="http://schemas.openxmlformats.org/drawingml/2006/main">
              <a:ext uri="{FF2B5EF4-FFF2-40B4-BE49-F238E27FC236}">
                <a16:creationId xmlns:a16="http://schemas.microsoft.com/office/drawing/2014/main" id="{D2E265BF-17DA-4AB8-B838-66CD57E7F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62000"/>
            <a:ext cx="8382000" cy="4143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13" name="Text 9">
            <a:extLst xmlns:a="http://schemas.openxmlformats.org/drawingml/2006/main">
              <a:ext uri="{FF2B5EF4-FFF2-40B4-BE49-F238E27FC236}">
                <a16:creationId xmlns:a16="http://schemas.microsoft.com/office/drawing/2014/main" id="{17858DB8-8B57-4B5C-BC14-EA2244765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762000"/>
            <a:ext cx="8382000" cy="4143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ts val="3104"/>
              </a:lnSpc>
              <a:buNone/>
            </a:pPr>
            <a:r>
              <a:rPr sz="2565" spc="-142">
                <a:solidFill>
                  <a:srgbClr val="E0E6EE">
                    <a:alpha val="99000"/>
                  </a:srgbClr>
                </a:solidFill>
                <a:latin typeface="Inter"/>
                <a:ea typeface="Inter"/>
                <a:cs typeface="Inter"/>
              </a:rPr>
              <a:t>Gaming identity meets security and family experience</a:t>
            </a:r>
            <a:endParaRPr sz="2565"/>
          </a:p>
        </p:txBody>
      </p:sp>
      <p:sp>
        <p:nvSpPr>
          <p:cNvPr id="14" name="Shape 10">
            <a:extLst xmlns:a="http://schemas.openxmlformats.org/drawingml/2006/main">
              <a:ext uri="{FF2B5EF4-FFF2-40B4-BE49-F238E27FC236}">
                <a16:creationId xmlns:a16="http://schemas.microsoft.com/office/drawing/2014/main" id="{7B836D77-AEDF-4CD9-A930-62E8367D5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366838"/>
            <a:ext cx="8382000" cy="337661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15" name="Shape 11">
            <a:extLst xmlns:a="http://schemas.openxmlformats.org/drawingml/2006/main">
              <a:ext uri="{FF2B5EF4-FFF2-40B4-BE49-F238E27FC236}">
                <a16:creationId xmlns:a16="http://schemas.microsoft.com/office/drawing/2014/main" id="{D56CC7C3-3494-4297-B0D2-91855998D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366838"/>
            <a:ext cx="8382000" cy="16597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16" name="Shape 12">
            <a:extLst xmlns:a="http://schemas.openxmlformats.org/drawingml/2006/main">
              <a:ext uri="{FF2B5EF4-FFF2-40B4-BE49-F238E27FC236}">
                <a16:creationId xmlns:a16="http://schemas.microsoft.com/office/drawing/2014/main" id="{A8DD1285-1171-456E-BF7C-23F8BE040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366838"/>
            <a:ext cx="4162425" cy="1659732"/>
          </a:xfrm>
          <a:prstGeom xmlns:a="http://schemas.openxmlformats.org/drawingml/2006/main" prst="roundRect">
            <a:avLst>
              <a:gd name="adj" fmla="val 13222"/>
            </a:avLst>
          </a:prstGeom>
          <a:solidFill xmlns:a="http://schemas.openxmlformats.org/drawingml/2006/main">
            <a:srgbClr val="4A7BD4"/>
          </a:solidFill>
        </p:spPr>
      </p:sp>
      <p:pic>
        <p:nvPicPr>
          <p:cNvPr id="17" name="Image 2">
            <a:extLst xmlns:a="http://schemas.openxmlformats.org/drawingml/2006/main">
              <a:ext uri="{FF2B5EF4-FFF2-40B4-BE49-F238E27FC236}">
                <a16:creationId xmlns:a16="http://schemas.microsoft.com/office/drawing/2014/main" id="{BA26D252-5C9D-4145-9E12-92D4E02458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3a0b23769f449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95300" y="1481138"/>
            <a:ext cx="1431131" cy="1431131"/>
          </a:xfrm>
          <a:prstGeom xmlns:a="http://schemas.openxmlformats.org/drawingml/2006/main" prst="rect">
            <a:avLst/>
          </a:prstGeom>
        </p:spPr>
      </p:pic>
      <p:sp>
        <p:nvSpPr>
          <p:cNvPr id="18" name="Shape 13">
            <a:extLst xmlns:a="http://schemas.openxmlformats.org/drawingml/2006/main">
              <a:ext uri="{FF2B5EF4-FFF2-40B4-BE49-F238E27FC236}">
                <a16:creationId xmlns:a16="http://schemas.microsoft.com/office/drawing/2014/main" id="{4B7BC714-9BFA-4200-8024-9A78AF591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0731" y="1744266"/>
            <a:ext cx="2388393" cy="90487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19" name="Shape 14">
            <a:extLst xmlns:a="http://schemas.openxmlformats.org/drawingml/2006/main">
              <a:ext uri="{FF2B5EF4-FFF2-40B4-BE49-F238E27FC236}">
                <a16:creationId xmlns:a16="http://schemas.microsoft.com/office/drawing/2014/main" id="{6A383FCF-CEE5-41A2-9FA6-79D32FB79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0731" y="1744266"/>
            <a:ext cx="2388393" cy="2762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20" name="Text 15">
            <a:extLst xmlns:a="http://schemas.openxmlformats.org/drawingml/2006/main">
              <a:ext uri="{FF2B5EF4-FFF2-40B4-BE49-F238E27FC236}">
                <a16:creationId xmlns:a16="http://schemas.microsoft.com/office/drawing/2014/main" id="{A93853B6-3FB6-4799-8EA2-FA785C6AD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0731" y="1744266"/>
            <a:ext cx="519113" cy="2762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ts val="2069"/>
              </a:lnSpc>
              <a:buNone/>
            </a:pPr>
            <a:r>
              <a:rPr sz="1710" spc="-71">
                <a:solidFill>
                  <a:srgbClr val="E0E6EE">
                    <a:alpha val="99000"/>
                  </a:srgbClr>
                </a:solidFill>
                <a:latin typeface="Inter"/>
                <a:ea typeface="Inter"/>
                <a:cs typeface="Inter"/>
              </a:rPr>
              <a:t>Ignat</a:t>
            </a:r>
            <a:endParaRPr sz="1710"/>
          </a:p>
        </p:txBody>
      </p:sp>
      <p:sp>
        <p:nvSpPr>
          <p:cNvPr id="21" name="Shape 16">
            <a:extLst xmlns:a="http://schemas.openxmlformats.org/drawingml/2006/main">
              <a:ext uri="{FF2B5EF4-FFF2-40B4-BE49-F238E27FC236}">
                <a16:creationId xmlns:a16="http://schemas.microsoft.com/office/drawing/2014/main" id="{49B96C50-39A1-4B5F-987A-3FF9C5501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0731" y="2058591"/>
            <a:ext cx="2388393" cy="13811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22" name="Text 17">
            <a:extLst xmlns:a="http://schemas.openxmlformats.org/drawingml/2006/main">
              <a:ext uri="{FF2B5EF4-FFF2-40B4-BE49-F238E27FC236}">
                <a16:creationId xmlns:a16="http://schemas.microsoft.com/office/drawing/2014/main" id="{8F9C682C-BC8E-491E-BC4D-D0AE73C1B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0731" y="2058591"/>
            <a:ext cx="1366838" cy="13811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ts val="1035"/>
              </a:lnSpc>
              <a:buNone/>
            </a:pPr>
            <a:r>
              <a:rPr sz="855" spc="142">
                <a:solidFill>
                  <a:srgbClr val="E0E6EE">
                    <a:alpha val="99000"/>
                  </a:srgbClr>
                </a:solidFill>
                <a:latin typeface="Inter"/>
                <a:ea typeface="Inter"/>
                <a:cs typeface="Inter"/>
              </a:rPr>
              <a:t>CEO AND FOUNDER</a:t>
            </a:r>
            <a:endParaRPr sz="855"/>
          </a:p>
        </p:txBody>
      </p:sp>
      <p:sp>
        <p:nvSpPr>
          <p:cNvPr id="23" name="Shape 18">
            <a:extLst xmlns:a="http://schemas.openxmlformats.org/drawingml/2006/main">
              <a:ext uri="{FF2B5EF4-FFF2-40B4-BE49-F238E27FC236}">
                <a16:creationId xmlns:a16="http://schemas.microsoft.com/office/drawing/2014/main" id="{2C13C94E-B8B9-41F8-BF91-A3CFAF44C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0731" y="2234803"/>
            <a:ext cx="2388393" cy="41433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24" name="Text 19">
            <a:extLst xmlns:a="http://schemas.openxmlformats.org/drawingml/2006/main">
              <a:ext uri="{FF2B5EF4-FFF2-40B4-BE49-F238E27FC236}">
                <a16:creationId xmlns:a16="http://schemas.microsoft.com/office/drawing/2014/main" id="{A7D4762C-B271-4250-8EB8-2E3626744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0731" y="2234803"/>
            <a:ext cx="2388393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975">
                <a:solidFill>
                  <a:srgbClr val="E0E6EE"/>
                </a:solidFill>
              </a:defRPr>
            </a:defPPr>
            <a:lvl1pPr>
              <a:defRPr sz="975">
                <a:solidFill>
                  <a:srgbClr val="E0E6EE"/>
                </a:solidFill>
              </a:defRPr>
            </a:lvl1pPr>
            <a:lvl2pPr>
              <a:defRPr sz="975">
                <a:solidFill>
                  <a:srgbClr val="E0E6EE"/>
                </a:solidFill>
              </a:defRPr>
            </a:lvl2pPr>
            <a:lvl3pPr>
              <a:defRPr sz="975">
                <a:solidFill>
                  <a:srgbClr val="E0E6EE"/>
                </a:solidFill>
              </a:defRPr>
            </a:lvl3pPr>
            <a:lvl4pPr>
              <a:defRPr sz="975">
                <a:solidFill>
                  <a:srgbClr val="E0E6EE"/>
                </a:solidFill>
              </a:defRPr>
            </a:lvl4pPr>
            <a:lvl5pPr>
              <a:defRPr sz="975">
                <a:solidFill>
                  <a:srgbClr val="E0E6EE"/>
                </a:solidFill>
              </a:defRPr>
            </a:lvl5pPr>
            <a:lvl6pPr>
              <a:defRPr sz="975">
                <a:solidFill>
                  <a:srgbClr val="E0E6EE"/>
                </a:solidFill>
              </a:defRPr>
            </a:lvl6pPr>
            <a:lvl7pPr>
              <a:defRPr sz="975">
                <a:solidFill>
                  <a:srgbClr val="E0E6EE"/>
                </a:solidFill>
              </a:defRPr>
            </a:lvl7pPr>
            <a:lvl8pPr>
              <a:defRPr sz="975">
                <a:solidFill>
                  <a:srgbClr val="E0E6EE"/>
                </a:solidFill>
              </a:defRPr>
            </a:lvl8pPr>
            <a:lvl9pPr>
              <a:defRPr sz="975">
                <a:solidFill>
                  <a:srgbClr val="E0E6EE"/>
                </a:solidFill>
              </a:defRPr>
            </a:lvl9pPr>
          </a:lstStyle>
          <a:p xmlns:a="http://schemas.openxmlformats.org/drawingml/2006/main">
            <a:pPr marL="0" indent="0" algn="l">
              <a:lnSpc>
                <a:spcPts val="1035"/>
              </a:lnSpc>
              <a:buNone/>
            </a:pPr>
            <a:r>
              <a:rPr sz="975" spc="-17">
                <a:solidFill>
                  <a:srgbClr val="E0E6EE"/>
                </a:solidFill>
                <a:latin typeface="Inter"/>
                <a:ea typeface="Inter"/>
                <a:cs typeface="Inter"/>
              </a:rPr>
              <a:t>Ex-pro esports athlete, 10+ years in the business of esports and gaming, created esports guide</a:t>
            </a:r>
            <a:endParaRPr sz="855"/>
          </a:p>
        </p:txBody>
      </p:sp>
      <p:sp>
        <p:nvSpPr>
          <p:cNvPr id="25" name="Shape 20">
            <a:extLst xmlns:a="http://schemas.openxmlformats.org/drawingml/2006/main">
              <a:ext uri="{FF2B5EF4-FFF2-40B4-BE49-F238E27FC236}">
                <a16:creationId xmlns:a16="http://schemas.microsoft.com/office/drawing/2014/main" id="{587C1C2F-DB16-4858-BA60-0AE97EB4B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575" y="1366838"/>
            <a:ext cx="4162425" cy="1659732"/>
          </a:xfrm>
          <a:prstGeom xmlns:a="http://schemas.openxmlformats.org/drawingml/2006/main" prst="roundRect">
            <a:avLst>
              <a:gd name="adj" fmla="val 13222"/>
            </a:avLst>
          </a:prstGeom>
          <a:solidFill xmlns:a="http://schemas.openxmlformats.org/drawingml/2006/main">
            <a:srgbClr val="4A7BD4"/>
          </a:solidFill>
        </p:spPr>
      </p:sp>
      <p:pic>
        <p:nvPicPr>
          <p:cNvPr id="26" name="Image 3">
            <a:extLst xmlns:a="http://schemas.openxmlformats.org/drawingml/2006/main">
              <a:ext uri="{FF2B5EF4-FFF2-40B4-BE49-F238E27FC236}">
                <a16:creationId xmlns:a16="http://schemas.microsoft.com/office/drawing/2014/main" id="{8014722E-C1EE-4377-A825-6E94236424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94cc654d0546b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714875" y="1481138"/>
            <a:ext cx="1431131" cy="1431131"/>
          </a:xfrm>
          <a:prstGeom xmlns:a="http://schemas.openxmlformats.org/drawingml/2006/main" prst="rect">
            <a:avLst/>
          </a:prstGeom>
        </p:spPr>
      </p:pic>
      <p:sp>
        <p:nvSpPr>
          <p:cNvPr id="27" name="Shape 21">
            <a:extLst xmlns:a="http://schemas.openxmlformats.org/drawingml/2006/main">
              <a:ext uri="{FF2B5EF4-FFF2-40B4-BE49-F238E27FC236}">
                <a16:creationId xmlns:a16="http://schemas.microsoft.com/office/drawing/2014/main" id="{DF87DFD4-A51B-41A0-8EEF-6D914D40A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0306" y="1789509"/>
            <a:ext cx="814673" cy="8143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pic>
        <p:nvPicPr>
          <p:cNvPr id="28" name="Image 4">
            <a:extLst xmlns:a="http://schemas.openxmlformats.org/drawingml/2006/main">
              <a:ext uri="{FF2B5EF4-FFF2-40B4-BE49-F238E27FC236}">
                <a16:creationId xmlns:a16="http://schemas.microsoft.com/office/drawing/2014/main" id="{B4F55A58-7FC1-43A7-B572-3CEA718AEF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89c0c29ae0449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260306" y="1789509"/>
            <a:ext cx="814674" cy="138113"/>
          </a:xfrm>
          <a:prstGeom xmlns:a="http://schemas.openxmlformats.org/drawingml/2006/main" prst="rect">
            <a:avLst/>
          </a:prstGeom>
        </p:spPr>
      </p:pic>
      <p:sp>
        <p:nvSpPr>
          <p:cNvPr id="29" name="Shape 22">
            <a:extLst xmlns:a="http://schemas.openxmlformats.org/drawingml/2006/main">
              <a:ext uri="{FF2B5EF4-FFF2-40B4-BE49-F238E27FC236}">
                <a16:creationId xmlns:a16="http://schemas.microsoft.com/office/drawing/2014/main" id="{D727C805-AF9F-4105-90E8-C6E0BCB6C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0306" y="1975247"/>
            <a:ext cx="814673" cy="6286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0" name="Shape 23">
            <a:extLst xmlns:a="http://schemas.openxmlformats.org/drawingml/2006/main">
              <a:ext uri="{FF2B5EF4-FFF2-40B4-BE49-F238E27FC236}">
                <a16:creationId xmlns:a16="http://schemas.microsoft.com/office/drawing/2014/main" id="{4D5DB915-C6EF-4CF1-AE56-FFCD74672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0306" y="1975247"/>
            <a:ext cx="814673" cy="2762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1" name="Text 24">
            <a:extLst xmlns:a="http://schemas.openxmlformats.org/drawingml/2006/main">
              <a:ext uri="{FF2B5EF4-FFF2-40B4-BE49-F238E27FC236}">
                <a16:creationId xmlns:a16="http://schemas.microsoft.com/office/drawing/2014/main" id="{070045A5-4C90-412C-BFC4-04E8BCA5C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0306" y="1975247"/>
            <a:ext cx="552450" cy="2762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ts val="2069"/>
              </a:lnSpc>
              <a:buNone/>
            </a:pPr>
            <a:r>
              <a:rPr sz="1710" spc="-71">
                <a:solidFill>
                  <a:srgbClr val="E0E6EE">
                    <a:alpha val="99000"/>
                  </a:srgbClr>
                </a:solidFill>
                <a:latin typeface="Inter"/>
                <a:ea typeface="Inter"/>
                <a:cs typeface="Inter"/>
              </a:rPr>
              <a:t>Pavel</a:t>
            </a:r>
            <a:endParaRPr sz="1710"/>
          </a:p>
        </p:txBody>
      </p:sp>
      <p:sp>
        <p:nvSpPr>
          <p:cNvPr id="32" name="Text 25">
            <a:extLst xmlns:a="http://schemas.openxmlformats.org/drawingml/2006/main">
              <a:ext uri="{FF2B5EF4-FFF2-40B4-BE49-F238E27FC236}">
                <a16:creationId xmlns:a16="http://schemas.microsoft.com/office/drawing/2014/main" id="{A149907D-725E-457A-B3F0-4DEF5A73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0306" y="2289572"/>
            <a:ext cx="1647825" cy="13811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ts val="1035"/>
              </a:lnSpc>
              <a:buNone/>
            </a:pPr>
            <a:r>
              <a:rPr sz="855" spc="142">
                <a:solidFill>
                  <a:srgbClr val="FFFFFF">
                    <a:alpha val="99000"/>
                  </a:srgbClr>
                </a:solidFill>
                <a:latin typeface="Inter"/>
                <a:ea typeface="Inter"/>
                <a:cs typeface="Inter"/>
              </a:rPr>
              <a:t>CTO AND CO-FOUNDER</a:t>
            </a:r>
            <a:endParaRPr sz="855"/>
          </a:p>
        </p:txBody>
      </p:sp>
      <p:sp>
        <p:nvSpPr>
          <p:cNvPr id="33" name="Shape 26">
            <a:extLst xmlns:a="http://schemas.openxmlformats.org/drawingml/2006/main">
              <a:ext uri="{FF2B5EF4-FFF2-40B4-BE49-F238E27FC236}">
                <a16:creationId xmlns:a16="http://schemas.microsoft.com/office/drawing/2014/main" id="{AFBCA27E-8324-45A4-9455-D62A423E1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0306" y="2465784"/>
            <a:ext cx="814673" cy="13811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4" name="Text 27">
            <a:extLst xmlns:a="http://schemas.openxmlformats.org/drawingml/2006/main">
              <a:ext uri="{FF2B5EF4-FFF2-40B4-BE49-F238E27FC236}">
                <a16:creationId xmlns:a16="http://schemas.microsoft.com/office/drawing/2014/main" id="{0DDD0785-E613-40F4-AB10-AC190D0C9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0306" y="2465784"/>
            <a:ext cx="1881187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975">
                <a:solidFill>
                  <a:srgbClr val="E0E6EE"/>
                </a:solidFill>
              </a:defRPr>
            </a:defPPr>
            <a:lvl1pPr>
              <a:defRPr sz="975">
                <a:solidFill>
                  <a:srgbClr val="E0E6EE"/>
                </a:solidFill>
              </a:defRPr>
            </a:lvl1pPr>
            <a:lvl2pPr>
              <a:defRPr sz="975">
                <a:solidFill>
                  <a:srgbClr val="E0E6EE"/>
                </a:solidFill>
              </a:defRPr>
            </a:lvl2pPr>
            <a:lvl3pPr>
              <a:defRPr sz="975">
                <a:solidFill>
                  <a:srgbClr val="E0E6EE"/>
                </a:solidFill>
              </a:defRPr>
            </a:lvl3pPr>
            <a:lvl4pPr>
              <a:defRPr sz="975">
                <a:solidFill>
                  <a:srgbClr val="E0E6EE"/>
                </a:solidFill>
              </a:defRPr>
            </a:lvl4pPr>
            <a:lvl5pPr>
              <a:defRPr sz="975">
                <a:solidFill>
                  <a:srgbClr val="E0E6EE"/>
                </a:solidFill>
              </a:defRPr>
            </a:lvl5pPr>
            <a:lvl6pPr>
              <a:defRPr sz="975">
                <a:solidFill>
                  <a:srgbClr val="E0E6EE"/>
                </a:solidFill>
              </a:defRPr>
            </a:lvl6pPr>
            <a:lvl7pPr>
              <a:defRPr sz="975">
                <a:solidFill>
                  <a:srgbClr val="E0E6EE"/>
                </a:solidFill>
              </a:defRPr>
            </a:lvl7pPr>
            <a:lvl8pPr>
              <a:defRPr sz="975">
                <a:solidFill>
                  <a:srgbClr val="E0E6EE"/>
                </a:solidFill>
              </a:defRPr>
            </a:lvl8pPr>
            <a:lvl9pPr>
              <a:defRPr sz="975">
                <a:solidFill>
                  <a:srgbClr val="E0E6EE"/>
                </a:solidFill>
              </a:defRPr>
            </a:lvl9pPr>
          </a:lstStyle>
          <a:p xmlns:a="http://schemas.openxmlformats.org/drawingml/2006/main">
            <a:pPr marL="0" indent="0" algn="l">
              <a:lnSpc>
                <a:spcPts val="1035"/>
              </a:lnSpc>
              <a:buNone/>
            </a:pPr>
            <a:r>
              <a:rPr sz="975" spc="-17">
                <a:solidFill>
                  <a:srgbClr val="E0E6EE"/>
                </a:solidFill>
                <a:latin typeface="Inter"/>
                <a:ea typeface="Inter"/>
                <a:cs typeface="Inter"/>
              </a:rPr>
              <a:t>Developed 2 neobanks from scratch</a:t>
            </a:r>
            <a:endParaRPr sz="855"/>
          </a:p>
        </p:txBody>
      </p:sp>
      <p:sp>
        <p:nvSpPr>
          <p:cNvPr id="35" name="Shape 28">
            <a:extLst xmlns:a="http://schemas.openxmlformats.org/drawingml/2006/main">
              <a:ext uri="{FF2B5EF4-FFF2-40B4-BE49-F238E27FC236}">
                <a16:creationId xmlns:a16="http://schemas.microsoft.com/office/drawing/2014/main" id="{5DBD0DBA-5289-4AA9-866B-64069238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083719"/>
            <a:ext cx="8382000" cy="16597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6" name="Shape 29">
            <a:extLst xmlns:a="http://schemas.openxmlformats.org/drawingml/2006/main">
              <a:ext uri="{FF2B5EF4-FFF2-40B4-BE49-F238E27FC236}">
                <a16:creationId xmlns:a16="http://schemas.microsoft.com/office/drawing/2014/main" id="{00203196-8400-4A5A-B5CF-B2B15BC24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083719"/>
            <a:ext cx="3154037" cy="1659732"/>
          </a:xfrm>
          <a:prstGeom xmlns:a="http://schemas.openxmlformats.org/drawingml/2006/main" prst="roundRect">
            <a:avLst>
              <a:gd name="adj" fmla="val 13222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4524">
            <a:solidFill>
              <a:srgbClr val="FFFFFF">
                <a:alpha val="6000"/>
              </a:srgbClr>
            </a:solidFill>
            <a:prstDash val="solid"/>
          </a:ln>
        </p:spPr>
      </p:sp>
      <p:pic>
        <p:nvPicPr>
          <p:cNvPr id="37" name="Image 5">
            <a:extLst xmlns:a="http://schemas.openxmlformats.org/drawingml/2006/main">
              <a:ext uri="{FF2B5EF4-FFF2-40B4-BE49-F238E27FC236}">
                <a16:creationId xmlns:a16="http://schemas.microsoft.com/office/drawing/2014/main" id="{65702B32-2731-4BBB-8B07-6D051ECA40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439455ac3f467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00063" y="3202781"/>
            <a:ext cx="571500" cy="571500"/>
          </a:xfrm>
          <a:prstGeom xmlns:a="http://schemas.openxmlformats.org/drawingml/2006/main" prst="rect">
            <a:avLst/>
          </a:prstGeom>
        </p:spPr>
      </p:pic>
      <p:sp>
        <p:nvSpPr>
          <p:cNvPr id="38" name="Shape 30">
            <a:extLst xmlns:a="http://schemas.openxmlformats.org/drawingml/2006/main">
              <a:ext uri="{FF2B5EF4-FFF2-40B4-BE49-F238E27FC236}">
                <a16:creationId xmlns:a16="http://schemas.microsoft.com/office/drawing/2014/main" id="{56E4B71F-F544-439F-9CA0-0594A8EDE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3831431"/>
            <a:ext cx="2915912" cy="2762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9" name="Text 31">
            <a:extLst xmlns:a="http://schemas.openxmlformats.org/drawingml/2006/main">
              <a:ext uri="{FF2B5EF4-FFF2-40B4-BE49-F238E27FC236}">
                <a16:creationId xmlns:a16="http://schemas.microsoft.com/office/drawing/2014/main" id="{A105B85C-720A-43B9-9158-B1FD64946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3831431"/>
            <a:ext cx="2915912" cy="2762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ts val="2069"/>
              </a:lnSpc>
              <a:buNone/>
            </a:pPr>
            <a:r>
              <a:rPr sz="1710" spc="-71">
                <a:solidFill>
                  <a:srgbClr val="E0E6EE">
                    <a:alpha val="99000"/>
                  </a:srgbClr>
                </a:solidFill>
                <a:latin typeface="Inter"/>
                <a:ea typeface="Inter"/>
                <a:cs typeface="Inter"/>
              </a:rPr>
              <a:t>Catherine</a:t>
            </a:r>
            <a:endParaRPr sz="1710"/>
          </a:p>
        </p:txBody>
      </p:sp>
      <p:sp>
        <p:nvSpPr>
          <p:cNvPr id="40" name="Shape 32">
            <a:extLst xmlns:a="http://schemas.openxmlformats.org/drawingml/2006/main">
              <a:ext uri="{FF2B5EF4-FFF2-40B4-BE49-F238E27FC236}">
                <a16:creationId xmlns:a16="http://schemas.microsoft.com/office/drawing/2014/main" id="{90457AB6-E4AE-4872-ACC3-92B336DDA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164806"/>
            <a:ext cx="2915912" cy="13811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41" name="Text 33">
            <a:extLst xmlns:a="http://schemas.openxmlformats.org/drawingml/2006/main">
              <a:ext uri="{FF2B5EF4-FFF2-40B4-BE49-F238E27FC236}">
                <a16:creationId xmlns:a16="http://schemas.microsoft.com/office/drawing/2014/main" id="{6DB38C3D-4238-48E5-AD38-2A920ECA7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164806"/>
            <a:ext cx="2915912" cy="13811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ts val="1035"/>
              </a:lnSpc>
              <a:buNone/>
            </a:pPr>
            <a:r>
              <a:rPr sz="855" spc="142">
                <a:solidFill>
                  <a:srgbClr val="7C8792">
                    <a:alpha val="99000"/>
                  </a:srgbClr>
                </a:solidFill>
                <a:latin typeface="Inter"/>
                <a:ea typeface="Inter"/>
                <a:cs typeface="Inter"/>
              </a:rPr>
              <a:t>CMO</a:t>
            </a:r>
            <a:endParaRPr sz="855"/>
          </a:p>
        </p:txBody>
      </p:sp>
      <p:sp>
        <p:nvSpPr>
          <p:cNvPr id="42" name="Shape 34">
            <a:extLst xmlns:a="http://schemas.openxmlformats.org/drawingml/2006/main">
              <a:ext uri="{FF2B5EF4-FFF2-40B4-BE49-F238E27FC236}">
                <a16:creationId xmlns:a16="http://schemas.microsoft.com/office/drawing/2014/main" id="{D0580EC6-8973-40F3-8A95-6DA8C9F48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360069"/>
            <a:ext cx="2915912" cy="2762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43" name="Text 35">
            <a:extLst xmlns:a="http://schemas.openxmlformats.org/drawingml/2006/main">
              <a:ext uri="{FF2B5EF4-FFF2-40B4-BE49-F238E27FC236}">
                <a16:creationId xmlns:a16="http://schemas.microsoft.com/office/drawing/2014/main" id="{8DD7D747-A3EB-40E6-B803-46BD85E2D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3" y="4360069"/>
            <a:ext cx="2915912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975">
                <a:solidFill>
                  <a:srgbClr val="E0E6EE"/>
                </a:solidFill>
              </a:defRPr>
            </a:defPPr>
            <a:lvl1pPr>
              <a:defRPr sz="975">
                <a:solidFill>
                  <a:srgbClr val="E0E6EE"/>
                </a:solidFill>
              </a:defRPr>
            </a:lvl1pPr>
            <a:lvl2pPr>
              <a:defRPr sz="975">
                <a:solidFill>
                  <a:srgbClr val="E0E6EE"/>
                </a:solidFill>
              </a:defRPr>
            </a:lvl2pPr>
            <a:lvl3pPr>
              <a:defRPr sz="975">
                <a:solidFill>
                  <a:srgbClr val="E0E6EE"/>
                </a:solidFill>
              </a:defRPr>
            </a:lvl3pPr>
            <a:lvl4pPr>
              <a:defRPr sz="975">
                <a:solidFill>
                  <a:srgbClr val="E0E6EE"/>
                </a:solidFill>
              </a:defRPr>
            </a:lvl4pPr>
            <a:lvl5pPr>
              <a:defRPr sz="975">
                <a:solidFill>
                  <a:srgbClr val="E0E6EE"/>
                </a:solidFill>
              </a:defRPr>
            </a:lvl5pPr>
            <a:lvl6pPr>
              <a:defRPr sz="975">
                <a:solidFill>
                  <a:srgbClr val="E0E6EE"/>
                </a:solidFill>
              </a:defRPr>
            </a:lvl6pPr>
            <a:lvl7pPr>
              <a:defRPr sz="975">
                <a:solidFill>
                  <a:srgbClr val="E0E6EE"/>
                </a:solidFill>
              </a:defRPr>
            </a:lvl7pPr>
            <a:lvl8pPr>
              <a:defRPr sz="975">
                <a:solidFill>
                  <a:srgbClr val="E0E6EE"/>
                </a:solidFill>
              </a:defRPr>
            </a:lvl8pPr>
            <a:lvl9pPr>
              <a:defRPr sz="975">
                <a:solidFill>
                  <a:srgbClr val="E0E6EE"/>
                </a:solidFill>
              </a:defRPr>
            </a:lvl9pPr>
          </a:lstStyle>
          <a:p xmlns:a="http://schemas.openxmlformats.org/drawingml/2006/main">
            <a:pPr marL="0" indent="0" algn="l">
              <a:lnSpc>
                <a:spcPts val="1035"/>
              </a:lnSpc>
              <a:buNone/>
            </a:pPr>
            <a:r>
              <a:rPr sz="975" spc="-17">
                <a:solidFill>
                  <a:srgbClr val="E0E6EE"/>
                </a:solidFill>
                <a:latin typeface="Inter"/>
                <a:ea typeface="Inter"/>
                <a:cs typeface="Inter"/>
              </a:rPr>
              <a:t>10+ years in marketing (Bentley,</a:t>
            </a:r>
            <a:endParaRPr sz="855"/>
          </a:p>
          <a:p xmlns:a="http://schemas.openxmlformats.org/drawingml/2006/main">
            <a:pPr marL="0" indent="0" algn="l">
              <a:lnSpc>
                <a:spcPts val="1035"/>
              </a:lnSpc>
              <a:buNone/>
            </a:pPr>
            <a:r>
              <a:rPr sz="975" spc="-17">
                <a:solidFill>
                  <a:srgbClr val="E0E6EE"/>
                </a:solidFill>
                <a:latin typeface="Inter"/>
                <a:ea typeface="Inter"/>
                <a:cs typeface="Inter"/>
              </a:rPr>
              <a:t>Audi, Porsche)</a:t>
            </a:r>
            <a:endParaRPr sz="855"/>
          </a:p>
        </p:txBody>
      </p:sp>
      <p:sp>
        <p:nvSpPr>
          <p:cNvPr id="44" name="Shape 36">
            <a:extLst xmlns:a="http://schemas.openxmlformats.org/drawingml/2006/main">
              <a:ext uri="{FF2B5EF4-FFF2-40B4-BE49-F238E27FC236}">
                <a16:creationId xmlns:a16="http://schemas.microsoft.com/office/drawing/2014/main" id="{4B5AC10F-A20F-4FA1-A485-45191D840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2188" y="3083719"/>
            <a:ext cx="3154037" cy="1659732"/>
          </a:xfrm>
          <a:prstGeom xmlns:a="http://schemas.openxmlformats.org/drawingml/2006/main" prst="roundRect">
            <a:avLst>
              <a:gd name="adj" fmla="val 13222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4524">
            <a:solidFill>
              <a:srgbClr val="FFFFFF">
                <a:alpha val="6000"/>
              </a:srgbClr>
            </a:solidFill>
            <a:prstDash val="solid"/>
          </a:ln>
        </p:spPr>
      </p:sp>
      <p:pic>
        <p:nvPicPr>
          <p:cNvPr id="45" name="Image 6">
            <a:extLst xmlns:a="http://schemas.openxmlformats.org/drawingml/2006/main">
              <a:ext uri="{FF2B5EF4-FFF2-40B4-BE49-F238E27FC236}">
                <a16:creationId xmlns:a16="http://schemas.microsoft.com/office/drawing/2014/main" id="{06527899-E6D0-4CE0-8E24-72483BC9FD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28c5c6aa4f4a9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711250" y="3202781"/>
            <a:ext cx="571500" cy="571500"/>
          </a:xfrm>
          <a:prstGeom xmlns:a="http://schemas.openxmlformats.org/drawingml/2006/main" prst="rect">
            <a:avLst/>
          </a:prstGeom>
        </p:spPr>
      </p:pic>
      <p:sp>
        <p:nvSpPr>
          <p:cNvPr id="46" name="Shape 37">
            <a:extLst xmlns:a="http://schemas.openxmlformats.org/drawingml/2006/main">
              <a:ext uri="{FF2B5EF4-FFF2-40B4-BE49-F238E27FC236}">
                <a16:creationId xmlns:a16="http://schemas.microsoft.com/office/drawing/2014/main" id="{0060974B-8BE0-4033-9CC7-0ABE5CC0E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1250" y="3831431"/>
            <a:ext cx="2915912" cy="2762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47" name="Text 38">
            <a:extLst xmlns:a="http://schemas.openxmlformats.org/drawingml/2006/main">
              <a:ext uri="{FF2B5EF4-FFF2-40B4-BE49-F238E27FC236}">
                <a16:creationId xmlns:a16="http://schemas.microsoft.com/office/drawing/2014/main" id="{BA6ADB4F-C354-415F-A787-5E7B929AF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1250" y="3831431"/>
            <a:ext cx="2915912" cy="2762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ts val="2069"/>
              </a:lnSpc>
              <a:buNone/>
            </a:pPr>
            <a:r>
              <a:rPr sz="1710" spc="-71">
                <a:solidFill>
                  <a:srgbClr val="E0E6EE">
                    <a:alpha val="99000"/>
                  </a:srgbClr>
                </a:solidFill>
                <a:latin typeface="Inter"/>
                <a:ea typeface="Inter"/>
                <a:cs typeface="Inter"/>
              </a:rPr>
              <a:t>Darya</a:t>
            </a:r>
            <a:endParaRPr sz="1710"/>
          </a:p>
        </p:txBody>
      </p:sp>
      <p:sp>
        <p:nvSpPr>
          <p:cNvPr id="48" name="Shape 39">
            <a:extLst xmlns:a="http://schemas.openxmlformats.org/drawingml/2006/main">
              <a:ext uri="{FF2B5EF4-FFF2-40B4-BE49-F238E27FC236}">
                <a16:creationId xmlns:a16="http://schemas.microsoft.com/office/drawing/2014/main" id="{3959B491-1F2A-48F2-B808-88A9CAD92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1250" y="4164806"/>
            <a:ext cx="2915912" cy="13811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49" name="Text 40">
            <a:extLst xmlns:a="http://schemas.openxmlformats.org/drawingml/2006/main">
              <a:ext uri="{FF2B5EF4-FFF2-40B4-BE49-F238E27FC236}">
                <a16:creationId xmlns:a16="http://schemas.microsoft.com/office/drawing/2014/main" id="{B89BDB17-FE69-436A-99A1-112F218CF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1250" y="4164806"/>
            <a:ext cx="2915912" cy="13811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ts val="1035"/>
              </a:lnSpc>
              <a:buNone/>
            </a:pPr>
            <a:r>
              <a:rPr sz="855" spc="142">
                <a:solidFill>
                  <a:srgbClr val="7C8792">
                    <a:alpha val="99000"/>
                  </a:srgbClr>
                </a:solidFill>
                <a:latin typeface="Inter"/>
                <a:ea typeface="Inter"/>
                <a:cs typeface="Inter"/>
              </a:rPr>
              <a:t>CONTENT LEAD</a:t>
            </a:r>
            <a:endParaRPr sz="855"/>
          </a:p>
        </p:txBody>
      </p:sp>
      <p:sp>
        <p:nvSpPr>
          <p:cNvPr id="50" name="Shape 41">
            <a:extLst xmlns:a="http://schemas.openxmlformats.org/drawingml/2006/main">
              <a:ext uri="{FF2B5EF4-FFF2-40B4-BE49-F238E27FC236}">
                <a16:creationId xmlns:a16="http://schemas.microsoft.com/office/drawing/2014/main" id="{4D4A81F4-3A27-43C8-86E3-53786C7FA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1250" y="4360069"/>
            <a:ext cx="2915912" cy="2762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51" name="Text 42">
            <a:extLst xmlns:a="http://schemas.openxmlformats.org/drawingml/2006/main">
              <a:ext uri="{FF2B5EF4-FFF2-40B4-BE49-F238E27FC236}">
                <a16:creationId xmlns:a16="http://schemas.microsoft.com/office/drawing/2014/main" id="{A5FF7681-6A59-401B-A2E0-4B625AC0E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1250" y="4360069"/>
            <a:ext cx="2915912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975">
                <a:solidFill>
                  <a:srgbClr val="E0E6EE"/>
                </a:solidFill>
              </a:defRPr>
            </a:defPPr>
            <a:lvl1pPr>
              <a:defRPr sz="975">
                <a:solidFill>
                  <a:srgbClr val="E0E6EE"/>
                </a:solidFill>
              </a:defRPr>
            </a:lvl1pPr>
            <a:lvl2pPr>
              <a:defRPr sz="975">
                <a:solidFill>
                  <a:srgbClr val="E0E6EE"/>
                </a:solidFill>
              </a:defRPr>
            </a:lvl2pPr>
            <a:lvl3pPr>
              <a:defRPr sz="975">
                <a:solidFill>
                  <a:srgbClr val="E0E6EE"/>
                </a:solidFill>
              </a:defRPr>
            </a:lvl3pPr>
            <a:lvl4pPr>
              <a:defRPr sz="975">
                <a:solidFill>
                  <a:srgbClr val="E0E6EE"/>
                </a:solidFill>
              </a:defRPr>
            </a:lvl4pPr>
            <a:lvl5pPr>
              <a:defRPr sz="975">
                <a:solidFill>
                  <a:srgbClr val="E0E6EE"/>
                </a:solidFill>
              </a:defRPr>
            </a:lvl5pPr>
            <a:lvl6pPr>
              <a:defRPr sz="975">
                <a:solidFill>
                  <a:srgbClr val="E0E6EE"/>
                </a:solidFill>
              </a:defRPr>
            </a:lvl6pPr>
            <a:lvl7pPr>
              <a:defRPr sz="975">
                <a:solidFill>
                  <a:srgbClr val="E0E6EE"/>
                </a:solidFill>
              </a:defRPr>
            </a:lvl7pPr>
            <a:lvl8pPr>
              <a:defRPr sz="975">
                <a:solidFill>
                  <a:srgbClr val="E0E6EE"/>
                </a:solidFill>
              </a:defRPr>
            </a:lvl8pPr>
            <a:lvl9pPr>
              <a:defRPr sz="975">
                <a:solidFill>
                  <a:srgbClr val="E0E6EE"/>
                </a:solidFill>
              </a:defRPr>
            </a:lvl9pPr>
          </a:lstStyle>
          <a:p xmlns:a="http://schemas.openxmlformats.org/drawingml/2006/main">
            <a:pPr marL="0" indent="0" algn="l">
              <a:lnSpc>
                <a:spcPts val="1035"/>
              </a:lnSpc>
              <a:buNone/>
            </a:pPr>
            <a:r>
              <a:rPr sz="975" spc="-17">
                <a:solidFill>
                  <a:srgbClr val="E0E6EE"/>
                </a:solidFill>
                <a:latin typeface="Inter"/>
                <a:ea typeface="Inter"/>
                <a:cs typeface="Inter"/>
              </a:rPr>
              <a:t>Certified mental coach and</a:t>
            </a:r>
            <a:endParaRPr sz="855"/>
          </a:p>
          <a:p xmlns:a="http://schemas.openxmlformats.org/drawingml/2006/main">
            <a:pPr marL="0" indent="0" algn="l">
              <a:lnSpc>
                <a:spcPts val="1035"/>
              </a:lnSpc>
              <a:buNone/>
            </a:pPr>
            <a:r>
              <a:rPr sz="975" spc="-17">
                <a:solidFill>
                  <a:srgbClr val="E0E6EE"/>
                </a:solidFill>
                <a:latin typeface="Inter"/>
                <a:ea typeface="Inter"/>
                <a:cs typeface="Inter"/>
              </a:rPr>
              <a:t>training expert</a:t>
            </a:r>
            <a:endParaRPr sz="855"/>
          </a:p>
        </p:txBody>
      </p:sp>
      <p:sp>
        <p:nvSpPr>
          <p:cNvPr id="52" name="Shape 43">
            <a:extLst xmlns:a="http://schemas.openxmlformats.org/drawingml/2006/main">
              <a:ext uri="{FF2B5EF4-FFF2-40B4-BE49-F238E27FC236}">
                <a16:creationId xmlns:a16="http://schemas.microsoft.com/office/drawing/2014/main" id="{8905796C-CC7B-410A-ABFF-9E3758899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3375" y="3083719"/>
            <a:ext cx="1959626" cy="1659732"/>
          </a:xfrm>
          <a:prstGeom xmlns:a="http://schemas.openxmlformats.org/drawingml/2006/main" prst="roundRect">
            <a:avLst>
              <a:gd name="adj" fmla="val 13222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4524">
            <a:solidFill>
              <a:srgbClr val="FFFFFF">
                <a:alpha val="6000"/>
              </a:srgbClr>
            </a:solidFill>
            <a:prstDash val="solid"/>
          </a:ln>
        </p:spPr>
      </p:sp>
      <p:pic>
        <p:nvPicPr>
          <p:cNvPr id="53" name="Image 7">
            <a:extLst xmlns:a="http://schemas.openxmlformats.org/drawingml/2006/main">
              <a:ext uri="{FF2B5EF4-FFF2-40B4-BE49-F238E27FC236}">
                <a16:creationId xmlns:a16="http://schemas.microsoft.com/office/drawing/2014/main" id="{A83631B2-166F-4275-AF24-D05A590EB3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5b6e059a874f7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922438" y="3202781"/>
            <a:ext cx="571500" cy="571500"/>
          </a:xfrm>
          <a:prstGeom xmlns:a="http://schemas.openxmlformats.org/drawingml/2006/main" prst="rect">
            <a:avLst/>
          </a:prstGeom>
        </p:spPr>
      </p:pic>
      <p:sp>
        <p:nvSpPr>
          <p:cNvPr id="54" name="Shape 44">
            <a:extLst xmlns:a="http://schemas.openxmlformats.org/drawingml/2006/main">
              <a:ext uri="{FF2B5EF4-FFF2-40B4-BE49-F238E27FC236}">
                <a16:creationId xmlns:a16="http://schemas.microsoft.com/office/drawing/2014/main" id="{8B2BFDB8-34FA-4BB0-8ABE-B7163AC26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2438" y="3831431"/>
            <a:ext cx="1721501" cy="2762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55" name="Text 45">
            <a:extLst xmlns:a="http://schemas.openxmlformats.org/drawingml/2006/main">
              <a:ext uri="{FF2B5EF4-FFF2-40B4-BE49-F238E27FC236}">
                <a16:creationId xmlns:a16="http://schemas.microsoft.com/office/drawing/2014/main" id="{D9B816B6-E6FF-44DB-AB48-08246E507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2438" y="3831431"/>
            <a:ext cx="576263" cy="27622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ts val="2069"/>
              </a:lnSpc>
              <a:buNone/>
            </a:pPr>
            <a:r>
              <a:rPr sz="1710" spc="-71">
                <a:solidFill>
                  <a:srgbClr val="E0E6EE">
                    <a:alpha val="99000"/>
                  </a:srgbClr>
                </a:solidFill>
                <a:latin typeface="Inter"/>
                <a:ea typeface="Inter"/>
                <a:cs typeface="Inter"/>
              </a:rPr>
              <a:t>Marie</a:t>
            </a:r>
            <a:endParaRPr sz="1710"/>
          </a:p>
        </p:txBody>
      </p:sp>
      <p:sp>
        <p:nvSpPr>
          <p:cNvPr id="56" name="Shape 46">
            <a:extLst xmlns:a="http://schemas.openxmlformats.org/drawingml/2006/main">
              <a:ext uri="{FF2B5EF4-FFF2-40B4-BE49-F238E27FC236}">
                <a16:creationId xmlns:a16="http://schemas.microsoft.com/office/drawing/2014/main" id="{ACFA06D9-F624-4D4D-90AD-62ABE31F9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2438" y="4164806"/>
            <a:ext cx="1721501" cy="13811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57" name="Text 47">
            <a:extLst xmlns:a="http://schemas.openxmlformats.org/drawingml/2006/main">
              <a:ext uri="{FF2B5EF4-FFF2-40B4-BE49-F238E27FC236}">
                <a16:creationId xmlns:a16="http://schemas.microsoft.com/office/drawing/2014/main" id="{EF55B895-6DA4-4147-A10D-160C94B49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2438" y="4164806"/>
            <a:ext cx="809625" cy="13811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lnSpc>
                <a:spcPts val="1035"/>
              </a:lnSpc>
              <a:buNone/>
            </a:pPr>
            <a:r>
              <a:rPr sz="855" spc="142">
                <a:solidFill>
                  <a:srgbClr val="7C8792">
                    <a:alpha val="99000"/>
                  </a:srgbClr>
                </a:solidFill>
                <a:latin typeface="Inter"/>
                <a:ea typeface="Inter"/>
                <a:cs typeface="Inter"/>
              </a:rPr>
              <a:t>UX/UI LEAD</a:t>
            </a:r>
            <a:endParaRPr sz="855"/>
          </a:p>
        </p:txBody>
      </p:sp>
      <p:sp>
        <p:nvSpPr>
          <p:cNvPr id="58" name="Shape 48">
            <a:extLst xmlns:a="http://schemas.openxmlformats.org/drawingml/2006/main">
              <a:ext uri="{FF2B5EF4-FFF2-40B4-BE49-F238E27FC236}">
                <a16:creationId xmlns:a16="http://schemas.microsoft.com/office/drawing/2014/main" id="{FEAFEA4C-121C-419D-AB5A-53E99315C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2438" y="4360069"/>
            <a:ext cx="1721501" cy="138113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59" name="Text 49">
            <a:extLst xmlns:a="http://schemas.openxmlformats.org/drawingml/2006/main">
              <a:ext uri="{FF2B5EF4-FFF2-40B4-BE49-F238E27FC236}">
                <a16:creationId xmlns:a16="http://schemas.microsoft.com/office/drawing/2014/main" id="{D02862A8-9DF7-49AB-9079-BDD52A312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2438" y="4360069"/>
            <a:ext cx="971550" cy="4000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>
            <a:defPPr>
              <a:defRPr sz="975">
                <a:solidFill>
                  <a:srgbClr val="E0E6EE"/>
                </a:solidFill>
              </a:defRPr>
            </a:defPPr>
            <a:lvl1pPr>
              <a:defRPr sz="975">
                <a:solidFill>
                  <a:srgbClr val="E0E6EE"/>
                </a:solidFill>
              </a:defRPr>
            </a:lvl1pPr>
            <a:lvl2pPr>
              <a:defRPr sz="975">
                <a:solidFill>
                  <a:srgbClr val="E0E6EE"/>
                </a:solidFill>
              </a:defRPr>
            </a:lvl2pPr>
            <a:lvl3pPr>
              <a:defRPr sz="975">
                <a:solidFill>
                  <a:srgbClr val="E0E6EE"/>
                </a:solidFill>
              </a:defRPr>
            </a:lvl3pPr>
            <a:lvl4pPr>
              <a:defRPr sz="975">
                <a:solidFill>
                  <a:srgbClr val="E0E6EE"/>
                </a:solidFill>
              </a:defRPr>
            </a:lvl4pPr>
            <a:lvl5pPr>
              <a:defRPr sz="975">
                <a:solidFill>
                  <a:srgbClr val="E0E6EE"/>
                </a:solidFill>
              </a:defRPr>
            </a:lvl5pPr>
            <a:lvl6pPr>
              <a:defRPr sz="975">
                <a:solidFill>
                  <a:srgbClr val="E0E6EE"/>
                </a:solidFill>
              </a:defRPr>
            </a:lvl6pPr>
            <a:lvl7pPr>
              <a:defRPr sz="975">
                <a:solidFill>
                  <a:srgbClr val="E0E6EE"/>
                </a:solidFill>
              </a:defRPr>
            </a:lvl7pPr>
            <a:lvl8pPr>
              <a:defRPr sz="975">
                <a:solidFill>
                  <a:srgbClr val="E0E6EE"/>
                </a:solidFill>
              </a:defRPr>
            </a:lvl8pPr>
            <a:lvl9pPr>
              <a:defRPr sz="975">
                <a:solidFill>
                  <a:srgbClr val="E0E6EE"/>
                </a:solidFill>
              </a:defRPr>
            </a:lvl9pPr>
          </a:lstStyle>
          <a:p xmlns:a="http://schemas.openxmlformats.org/drawingml/2006/main">
            <a:pPr marL="0" indent="0" algn="l">
              <a:lnSpc>
                <a:spcPts val="1035"/>
              </a:lnSpc>
              <a:buNone/>
            </a:pPr>
            <a:r>
              <a:rPr sz="975" spc="-17">
                <a:solidFill>
                  <a:srgbClr val="E0E6EE"/>
                </a:solidFill>
                <a:latin typeface="Inter"/>
                <a:ea typeface="Inter"/>
                <a:cs typeface="Inter"/>
              </a:rPr>
              <a:t>8+ years in UX / UI</a:t>
            </a:r>
            <a:endParaRPr sz="855"/>
          </a:p>
        </p:txBody>
      </p:sp>
    </p:spTree>
    <p:extLst>
      <p:ext uri="{BB962C8B-B14F-4D97-AF65-F5344CB8AC3E}">
        <p14:creationId xmlns:p14="http://schemas.microsoft.com/office/powerpoint/2010/main" val="883093688"/>
      </p:ext>
    </p:extLst>
  </p:cSld>
</p:sld>
</file>

<file path=ppt/slides/slide13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edeca6b5a2493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d889f7ae694ddd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EXECUTION / PROPOSED MILESTONES">
            <a:extLst xmlns:a="http://schemas.openxmlformats.org/drawingml/2006/main">
              <a:ext uri="{FF2B5EF4-FFF2-40B4-BE49-F238E27FC236}">
                <a16:creationId xmlns:a16="http://schemas.microsoft.com/office/drawing/2014/main" id="{A0F38EB5-297A-407A-A7F0-8B75E8D0F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EXECUTION / PROPOSED MILESTONES</a:t>
            </a:r>
          </a:p>
        </p:txBody>
      </p:sp>
      <p:sp>
        <p:nvSpPr>
          <p:cNvPr id="8" name="A 12-month plan to earn the next round.">
            <a:extLst xmlns:a="http://schemas.openxmlformats.org/drawingml/2006/main">
              <a:ext uri="{FF2B5EF4-FFF2-40B4-BE49-F238E27FC236}">
                <a16:creationId xmlns:a16="http://schemas.microsoft.com/office/drawing/2014/main" id="{997595B5-F531-4AA0-AE65-5F57F8DD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A 12-month plan to earn the next round.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15E796-54CD-4531-BBAD-5951C1ED6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MONTHS 0–3">
            <a:extLst xmlns:a="http://schemas.openxmlformats.org/drawingml/2006/main">
              <a:ext uri="{FF2B5EF4-FFF2-40B4-BE49-F238E27FC236}">
                <a16:creationId xmlns:a16="http://schemas.microsoft.com/office/drawing/2014/main" id="{893D1563-7589-4D2F-9269-313EC5238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MONTHS 0–3</a:t>
            </a:r>
          </a:p>
        </p:txBody>
      </p:sp>
      <p:sp>
        <p:nvSpPr>
          <p:cNvPr id="11" name="Ship scoped web consent.&#10;Validate privacy arc">
            <a:extLst xmlns:a="http://schemas.openxmlformats.org/drawingml/2006/main">
              <a:ext uri="{FF2B5EF4-FFF2-40B4-BE49-F238E27FC236}">
                <a16:creationId xmlns:a16="http://schemas.microsoft.com/office/drawing/2014/main" id="{9AF941F1-1159-470A-9ECD-79DF53739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Ship scoped web consent.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Validate privacy architecture.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Recruit 3–5 design partners.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410D5E-3C0C-4713-9515-92AE9908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58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MONTHS 4–6">
            <a:extLst xmlns:a="http://schemas.openxmlformats.org/drawingml/2006/main">
              <a:ext uri="{FF2B5EF4-FFF2-40B4-BE49-F238E27FC236}">
                <a16:creationId xmlns:a16="http://schemas.microsoft.com/office/drawing/2014/main" id="{AC35900A-28BD-4094-ABF0-36B700751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MONTHS 4–6</a:t>
            </a:r>
          </a:p>
        </p:txBody>
      </p:sp>
      <p:sp>
        <p:nvSpPr>
          <p:cNvPr id="14" name="Convert 2 paid pilots.&#10;Target ≤10 engineer-da">
            <a:extLst xmlns:a="http://schemas.openxmlformats.org/drawingml/2006/main">
              <a:ext uri="{FF2B5EF4-FFF2-40B4-BE49-F238E27FC236}">
                <a16:creationId xmlns:a16="http://schemas.microsoft.com/office/drawing/2014/main" id="{4D67F600-EA9D-4EE4-A513-4512B900D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Convert 2 paid pilots.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Target ≤10 engineer-days integration per title.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Test decision + revocation.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D6B136-54F0-43B5-AEDE-496FE71B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06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MONTHS 7–12">
            <a:extLst xmlns:a="http://schemas.openxmlformats.org/drawingml/2006/main">
              <a:ext uri="{FF2B5EF4-FFF2-40B4-BE49-F238E27FC236}">
                <a16:creationId xmlns:a16="http://schemas.microsoft.com/office/drawing/2014/main" id="{A484FA09-AC07-4AED-83E3-2FE454D99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MONTHS 7–12</a:t>
            </a:r>
          </a:p>
        </p:txBody>
      </p:sp>
      <p:sp>
        <p:nvSpPr>
          <p:cNvPr id="17" name="Target 3 paying publishers.&#10;1M validations pe">
            <a:extLst xmlns:a="http://schemas.openxmlformats.org/drawingml/2006/main">
              <a:ext uri="{FF2B5EF4-FFF2-40B4-BE49-F238E27FC236}">
                <a16:creationId xmlns:a16="http://schemas.microsoft.com/office/drawing/2014/main" id="{BAD3A58F-E00E-48EB-A875-7F76C1A0F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Target 3 paying publishers.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1M validations per month.</a:t>
            </a:r>
          </a:p>
          <a:p xmlns:a="http://schemas.openxmlformats.org/drawingml/2006/main">
            <a:pPr>
              <a:defRPr sz="15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Positive unit contribution.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BA2120-C8A8-49EC-B180-B77D7F68E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The next round is earned by paid adoption, re">
            <a:extLst xmlns:a="http://schemas.openxmlformats.org/drawingml/2006/main">
              <a:ext uri="{FF2B5EF4-FFF2-40B4-BE49-F238E27FC236}">
                <a16:creationId xmlns:a16="http://schemas.microsoft.com/office/drawing/2014/main" id="{F291C1A4-EDBD-4E6B-A98F-937FB66AD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The next round is earned by paid adoption, renewal and repeatable integration economics.</a:t>
            </a:r>
          </a:p>
        </p:txBody>
      </p:sp>
      <p:sp>
        <p:nvSpPr>
          <p:cNvPr id="20" name="Proposed targets from financing; not achieved">
            <a:extLst xmlns:a="http://schemas.openxmlformats.org/drawingml/2006/main">
              <a:ext uri="{FF2B5EF4-FFF2-40B4-BE49-F238E27FC236}">
                <a16:creationId xmlns:a16="http://schemas.microsoft.com/office/drawing/2014/main" id="{A7454EF9-CF75-4D42-BD5C-14E73CE13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Proposed targets from financing; not achieved. One million validations/month at €0.01 = €10K monthly usage.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14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1fd92ff68b4c8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d3ccc1c39c45ab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THE ASK">
            <a:extLst xmlns:a="http://schemas.openxmlformats.org/drawingml/2006/main">
              <a:ext uri="{FF2B5EF4-FFF2-40B4-BE49-F238E27FC236}">
                <a16:creationId xmlns:a16="http://schemas.microsoft.com/office/drawing/2014/main" id="{FE21AFC8-CA68-4213-93B3-B197A6E10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THE ASK</a:t>
            </a:r>
          </a:p>
        </p:txBody>
      </p:sp>
      <p:sp>
        <p:nvSpPr>
          <p:cNvPr id="8" name="Raising €1.25M to establish the consent engin">
            <a:extLst xmlns:a="http://schemas.openxmlformats.org/drawingml/2006/main">
              <a:ext uri="{FF2B5EF4-FFF2-40B4-BE49-F238E27FC236}">
                <a16:creationId xmlns:a16="http://schemas.microsoft.com/office/drawing/2014/main" id="{67C88AEF-D6EF-4C62-9720-7D8BDC24C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Raising €1.25M to establish the consent engine.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A39FCC-EB71-4BCC-BDF8-14E9E88AF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733550"/>
            <a:ext cx="3333750" cy="2495550"/>
          </a:xfrm>
          <a:prstGeom xmlns:a="http://schemas.openxmlformats.org/drawingml/2006/main" prst="roundRect">
            <a:avLst>
              <a:gd name="adj" fmla="val 6107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€1.25M">
            <a:extLst xmlns:a="http://schemas.openxmlformats.org/drawingml/2006/main">
              <a:ext uri="{FF2B5EF4-FFF2-40B4-BE49-F238E27FC236}">
                <a16:creationId xmlns:a16="http://schemas.microsoft.com/office/drawing/2014/main" id="{1B34CD25-CB82-43B2-A9C1-14D7CC112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33575"/>
            <a:ext cx="2952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43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43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€1.25M</a:t>
            </a:r>
          </a:p>
        </p:txBody>
      </p:sp>
      <p:sp>
        <p:nvSpPr>
          <p:cNvPr id="11" name="50%  Product + SDK&#10;20%  Publisher pilots&#10;15% ">
            <a:extLst xmlns:a="http://schemas.openxmlformats.org/drawingml/2006/main">
              <a:ext uri="{FF2B5EF4-FFF2-40B4-BE49-F238E27FC236}">
                <a16:creationId xmlns:a16="http://schemas.microsoft.com/office/drawing/2014/main" id="{F34BA302-FD96-4EC8-B595-D2B6AF293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24150"/>
            <a:ext cx="295275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50%  Product + SDK</a:t>
            </a:r>
          </a:p>
          <a:p xmlns:a="http://schemas.openxmlformats.org/drawingml/2006/main">
            <a: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20%  Publisher pilots</a:t>
            </a:r>
          </a:p>
          <a:p xmlns:a="http://schemas.openxmlformats.org/drawingml/2006/main">
            <a: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15%  Security + legal</a:t>
            </a:r>
          </a:p>
          <a:p xmlns:a="http://schemas.openxmlformats.org/drawingml/2006/main">
            <a: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10%  Distribution</a:t>
            </a:r>
          </a:p>
          <a:p xmlns:a="http://schemas.openxmlformats.org/drawingml/2006/main">
            <a:pPr>
              <a:defRPr sz="15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 5%  Operations</a:t>
            </a:r>
          </a:p>
        </p:txBody>
      </p:sp>
      <p:sp>
        <p:nvSpPr>
          <p:cNvPr id="12" name="Ship the integration publishers need.">
            <a:extLst xmlns:a="http://schemas.openxmlformats.org/drawingml/2006/main">
              <a:ext uri="{FF2B5EF4-FFF2-40B4-BE49-F238E27FC236}">
                <a16:creationId xmlns:a16="http://schemas.microsoft.com/office/drawing/2014/main" id="{D406573E-5CE6-4C05-A3D9-CA253B024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809750"/>
            <a:ext cx="457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Ship the integration publishers need.</a:t>
            </a:r>
          </a:p>
        </p:txBody>
      </p:sp>
      <p:sp>
        <p:nvSpPr>
          <p:cNvPr id="13" name="Prove families complete the flow.">
            <a:extLst xmlns:a="http://schemas.openxmlformats.org/drawingml/2006/main">
              <a:ext uri="{FF2B5EF4-FFF2-40B4-BE49-F238E27FC236}">
                <a16:creationId xmlns:a16="http://schemas.microsoft.com/office/drawing/2014/main" id="{12BEB403-8339-4895-8000-3F96824A6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619375"/>
            <a:ext cx="457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Prove families complete the flow.</a:t>
            </a:r>
          </a:p>
        </p:txBody>
      </p:sp>
      <p:sp>
        <p:nvSpPr>
          <p:cNvPr id="14" name="Convert pilots into repeat usage.">
            <a:extLst xmlns:a="http://schemas.openxmlformats.org/drawingml/2006/main">
              <a:ext uri="{FF2B5EF4-FFF2-40B4-BE49-F238E27FC236}">
                <a16:creationId xmlns:a16="http://schemas.microsoft.com/office/drawing/2014/main" id="{0874B4B0-A354-4C0F-BB9F-DB20D42D0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429000"/>
            <a:ext cx="4572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Convert pilots into repeat usage.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4DB720-A6D6-436F-AF32-FC9524ECF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Build now, before expected 2027 regulation co">
            <a:extLst xmlns:a="http://schemas.openxmlformats.org/drawingml/2006/main">
              <a:ext uri="{FF2B5EF4-FFF2-40B4-BE49-F238E27FC236}">
                <a16:creationId xmlns:a16="http://schemas.microsoft.com/office/drawing/2014/main" id="{DE838D3A-A580-4C97-BD68-A4E52311A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Build now, before expected 2027 regulation compresses the implementation window.</a:t>
            </a:r>
          </a:p>
        </p:txBody>
      </p:sp>
      <p:sp>
        <p:nvSpPr>
          <p:cNvPr id="17" name="Proposed allocation. 2027 is a planning expec">
            <a:extLst xmlns:a="http://schemas.openxmlformats.org/drawingml/2006/main">
              <a:ext uri="{FF2B5EF4-FFF2-40B4-BE49-F238E27FC236}">
                <a16:creationId xmlns:a16="http://schemas.microsoft.com/office/drawing/2014/main" id="{1D04A1D3-6713-4AE7-A28E-A42B01997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Proposed allocation. 2027 is a planning expectation, not a fixed EU application date.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15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27328ee08844d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9a543e345244bd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VISION / CLOSE">
            <a:extLst xmlns:a="http://schemas.openxmlformats.org/drawingml/2006/main">
              <a:ext uri="{FF2B5EF4-FFF2-40B4-BE49-F238E27FC236}">
                <a16:creationId xmlns:a16="http://schemas.microsoft.com/office/drawing/2014/main" id="{C91C67D4-CAE7-44DC-841B-25166FD8B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VISION / CLOSE</a:t>
            </a:r>
          </a:p>
        </p:txBody>
      </p:sp>
      <p:sp>
        <p:nvSpPr>
          <p:cNvPr id="8" name="Consent, not Control.">
            <a:extLst xmlns:a="http://schemas.openxmlformats.org/drawingml/2006/main">
              <a:ext uri="{FF2B5EF4-FFF2-40B4-BE49-F238E27FC236}">
                <a16:creationId xmlns:a16="http://schemas.microsoft.com/office/drawing/2014/main" id="{B076E1B7-22AE-448A-9F96-E9CAC8C2B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Consent, not Control.</a:t>
            </a:r>
          </a:p>
        </p:txBody>
      </p:sp>
      <p:sp>
        <p:nvSpPr>
          <p:cNvPr id="9" name="The permission layer&#10;for the AI era.">
            <a:extLst xmlns:a="http://schemas.openxmlformats.org/drawingml/2006/main">
              <a:ext uri="{FF2B5EF4-FFF2-40B4-BE49-F238E27FC236}">
                <a16:creationId xmlns:a16="http://schemas.microsoft.com/office/drawing/2014/main" id="{E96AD2DE-4263-40C8-B11C-A13010CE3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743075"/>
            <a:ext cx="82867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36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36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36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36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36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36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36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36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36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36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The permission layer</a:t>
            </a:r>
          </a:p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36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for the AI era.</a:t>
            </a:r>
          </a:p>
        </p:txBody>
      </p:sp>
      <p:sp>
        <p:nvSpPr>
          <p:cNvPr id="10" name="Start with games. Win publishers. Earn family">
            <a:extLst xmlns:a="http://schemas.openxmlformats.org/drawingml/2006/main">
              <a:ext uri="{FF2B5EF4-FFF2-40B4-BE49-F238E27FC236}">
                <a16:creationId xmlns:a16="http://schemas.microsoft.com/office/drawing/2014/main" id="{C34DA340-4844-4D98-B2C9-DCE4C41D7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3228975"/>
            <a:ext cx="833437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Start with games. Win publishers. Earn family trust.</a:t>
            </a:r>
          </a:p>
          <a:p xmlns:a="http://schemas.openxmlformats.org/drawingml/2006/main">
            <a:pPr>
              <a:defRPr sz="2025" b="0">
                <a:solidFill>
                  <a:srgbClr val="9ABFF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9ABFFF"/>
                </a:solidFill>
                <a:latin typeface="Inter"/>
                <a:ea typeface="Inter"/>
                <a:cs typeface="Inter"/>
              </a:rPr>
              <a:t>Become the common connection across digital life.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DBA202-1005-43C8-9760-C520442EB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Our ambition: ISOFIX for the AI era.  /  Book">
            <a:extLst xmlns:a="http://schemas.openxmlformats.org/drawingml/2006/main">
              <a:ext uri="{FF2B5EF4-FFF2-40B4-BE49-F238E27FC236}">
                <a16:creationId xmlns:a16="http://schemas.microsoft.com/office/drawing/2014/main" id="{A8DABAE3-9C80-44F9-98BA-8E2C727F1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Our ambition: ISOFIX for the AI era.  /  Book a meeting  /  hello@valvur.ai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16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aba1d43b7d4fd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34d0ab9ba1491a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APPENDIX / REGULATION">
            <a:extLst xmlns:a="http://schemas.openxmlformats.org/drawingml/2006/main">
              <a:ext uri="{FF2B5EF4-FFF2-40B4-BE49-F238E27FC236}">
                <a16:creationId xmlns:a16="http://schemas.microsoft.com/office/drawing/2014/main" id="{92BBB71C-D0CE-40A6-8F58-EEDEAC570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APPENDIX / REGULATION</a:t>
            </a:r>
          </a:p>
        </p:txBody>
      </p:sp>
      <p:sp>
        <p:nvSpPr>
          <p:cNvPr id="8" name="Where the EU proposal maps to the product.">
            <a:extLst xmlns:a="http://schemas.openxmlformats.org/drawingml/2006/main">
              <a:ext uri="{FF2B5EF4-FFF2-40B4-BE49-F238E27FC236}">
                <a16:creationId xmlns:a16="http://schemas.microsoft.com/office/drawing/2014/main" id="{544BCDBB-5819-4930-B1DE-F93C02042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Where the EU proposal maps to the product.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5E9FE7-1D7D-4490-ABF9-D5187025F269}"/>
              </a:ext>
            </a:extLst>
          </p:cNvPr>
          <p:cNvGraphicFramePr/>
          <p:nvPr/>
        </p:nvGraphicFramePr>
        <p:xfrm>
          <a:off xmlns:a="http://schemas.openxmlformats.org/drawingml/2006/main" x="381000" y="1714500"/>
          <a:ext xmlns:a="http://schemas.openxmlformats.org/drawingml/2006/main" cx="8382000" cy="24574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05000"/>
                <a:gridCol w="3238500"/>
                <a:gridCol w="3238500"/>
              </a:tblGrid>
              <a:tr h="491490">
                <a:tc>
                  <a:txBody>
                    <a:bodyPr lIns="95250" tIns="95250" rIns="95250" bIns="95250"/>
                    <a:lstStyle/>
                    <a:p>
                      <a:r>
                        <a:rPr sz="1200" b="1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Draft rule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T w="28575">
                      <a:solidFill>
                        <a:srgbClr val="0F162C"/>
                      </a:solidFill>
                      <a:prstDash val="solid"/>
                    </a:lnT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4A7BD4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00" b="1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Product implication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T w="28575">
                      <a:solidFill>
                        <a:srgbClr val="0F162C"/>
                      </a:solidFill>
                      <a:prstDash val="solid"/>
                    </a:lnT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4A7BD4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00" b="1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Valvur work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T w="28575">
                      <a:solidFill>
                        <a:srgbClr val="0F162C"/>
                      </a:solidFill>
                      <a:prstDash val="solid"/>
                    </a:lnT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4A7BD4"/>
                    </a:solidFill>
                  </a:tcPr>
                </a:tc>
              </a:tr>
              <a:tr h="491490">
                <a:tc>
                  <a:txBody>
                    <a:bodyPr lIns="95250" tIns="95250" rIns="95250" bIns="95250"/>
                    <a:lstStyle/>
                    <a:p>
                      <a:r>
                        <a:rPr sz="12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Art. 15 · games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Safe defaults + under-13 guardian access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Age signal → applicable game permissions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491490">
                <a:tc>
                  <a:txBody>
                    <a:bodyPr lIns="95250" tIns="95250" rIns="95250" bIns="95250"/>
                    <a:lstStyle/>
                    <a:p>
                      <a:r>
                        <a:rPr sz="12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Art. 20 · guardians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Usable tools + authorized changes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Parent interface, scope, updates, withdrawal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491490">
                <a:tc>
                  <a:txBody>
                    <a:bodyPr lIns="95250" tIns="95250" rIns="95250" bIns="95250"/>
                    <a:lstStyle/>
                    <a:p>
                      <a:r>
                        <a:rPr sz="12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Art. 18 · reporting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Child-friendly reporting and support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Incident path and qualified referrals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491490">
                <a:tc>
                  <a:txBody>
                    <a:bodyPr lIns="95250" tIns="95250" rIns="95250" bIns="95250"/>
                    <a:lstStyle/>
                    <a:p>
                      <a:r>
                        <a:rPr sz="12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Arts. 27–28 · age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Privacy-preserving age assurance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2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Compatible attestations; no cross-service tracking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6627F5-A62A-448F-8A4E-BA14C5564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Consent is one component of compliance. The g">
            <a:extLst xmlns:a="http://schemas.openxmlformats.org/drawingml/2006/main">
              <a:ext uri="{FF2B5EF4-FFF2-40B4-BE49-F238E27FC236}">
                <a16:creationId xmlns:a16="http://schemas.microsoft.com/office/drawing/2014/main" id="{9C72CE29-844B-4321-BB99-2DD3D9A7F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Consent is one component of compliance. The game still enforces safety requirements.</a:t>
            </a:r>
          </a:p>
        </p:txBody>
      </p:sp>
      <p:sp>
        <p:nvSpPr>
          <p:cNvPr id="12" name="COM(2026)681, proposed 17 Sep 2026. Source an">
            <a:extLst xmlns:a="http://schemas.openxmlformats.org/drawingml/2006/main">
              <a:ext uri="{FF2B5EF4-FFF2-40B4-BE49-F238E27FC236}">
                <a16:creationId xmlns:a16="http://schemas.microsoft.com/office/drawing/2014/main" id="{EF9E2564-631C-49C0-B975-4665E86CA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COM(2026)681, proposed 17 Sep 2026. Source and detailed qualification in speaker notes.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17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1850ee60ad4c2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9899320b69456b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APPENDIX / TIMELINE">
            <a:extLst xmlns:a="http://schemas.openxmlformats.org/drawingml/2006/main">
              <a:ext uri="{FF2B5EF4-FFF2-40B4-BE49-F238E27FC236}">
                <a16:creationId xmlns:a16="http://schemas.microsoft.com/office/drawing/2014/main" id="{BF5CCE2C-8B82-4A0F-8355-98D44D2BB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APPENDIX / TIMELINE</a:t>
            </a:r>
          </a:p>
        </p:txBody>
      </p:sp>
      <p:sp>
        <p:nvSpPr>
          <p:cNvPr id="8" name="2027 is a readiness horizon, not a legal cert">
            <a:extLst xmlns:a="http://schemas.openxmlformats.org/drawingml/2006/main">
              <a:ext uri="{FF2B5EF4-FFF2-40B4-BE49-F238E27FC236}">
                <a16:creationId xmlns:a16="http://schemas.microsoft.com/office/drawing/2014/main" id="{117B25A6-2174-4502-8645-3A16DAA4E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2027 is a readiness horizon, not a legal certainty.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957B0D-61BA-401A-A1B1-46F694D338D9}"/>
              </a:ext>
            </a:extLst>
          </p:cNvPr>
          <p:cNvGraphicFramePr/>
          <p:nvPr/>
        </p:nvGraphicFramePr>
        <p:xfrm>
          <a:off xmlns:a="http://schemas.openxmlformats.org/drawingml/2006/main" x="381000" y="1714500"/>
          <a:ext xmlns:a="http://schemas.openxmlformats.org/drawingml/2006/main" cx="8382000" cy="2476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238500"/>
                <a:gridCol w="5143500"/>
              </a:tblGrid>
              <a:tr h="412750">
                <a:tc>
                  <a:txBody>
                    <a:bodyPr lIns="95250" tIns="95250" rIns="95250" bIns="95250"/>
                    <a:lstStyle/>
                    <a:p>
                      <a:r>
                        <a:rPr sz="1350" b="1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Milestone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T w="28575">
                      <a:solidFill>
                        <a:srgbClr val="0F162C"/>
                      </a:solidFill>
                      <a:prstDash val="solid"/>
                    </a:lnT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4A7BD4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350" b="1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Status / timing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T w="28575">
                      <a:solidFill>
                        <a:srgbClr val="0F162C"/>
                      </a:solidFill>
                      <a:prstDash val="solid"/>
                    </a:lnT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4A7BD4"/>
                    </a:solidFill>
                  </a:tcPr>
                </a:tc>
              </a:tr>
              <a:tr h="412750"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Commission proposal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17 September 2026 · completed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412750"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Parliament + Council adoption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Pending; text and adoption date may change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412750"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Entry into force (draft)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20 days after Official Journal publication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412750"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Most provisions apply (draft)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6 months after entry into force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412750"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Valvur readiness plan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Prepare for 2027; do not wait for a fixed deadline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6932F6-7D62-4FD9-A87D-E15121EB0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Existing COPPA and DSA needs support the prod">
            <a:extLst xmlns:a="http://schemas.openxmlformats.org/drawingml/2006/main">
              <a:ext uri="{FF2B5EF4-FFF2-40B4-BE49-F238E27FC236}">
                <a16:creationId xmlns:a16="http://schemas.microsoft.com/office/drawing/2014/main" id="{F7BDD232-324C-4C7A-9BD9-E17B8ADD7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Existing COPPA and DSA needs support the product even if the EU timetable slips.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18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d7fcd4eabf460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db707b37234077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APPENDIX / QUANTIFIED PILOT CASE">
            <a:extLst xmlns:a="http://schemas.openxmlformats.org/drawingml/2006/main">
              <a:ext uri="{FF2B5EF4-FFF2-40B4-BE49-F238E27FC236}">
                <a16:creationId xmlns:a16="http://schemas.microsoft.com/office/drawing/2014/main" id="{160758B1-9234-4C89-9F5C-FF8D5768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APPENDIX / QUANTIFIED PILOT CASE</a:t>
            </a:r>
          </a:p>
        </p:txBody>
      </p:sp>
      <p:sp>
        <p:nvSpPr>
          <p:cNvPr id="8" name="Show the buyer an economic reason to integrat">
            <a:extLst xmlns:a="http://schemas.openxmlformats.org/drawingml/2006/main">
              <a:ext uri="{FF2B5EF4-FFF2-40B4-BE49-F238E27FC236}">
                <a16:creationId xmlns:a16="http://schemas.microsoft.com/office/drawing/2014/main" id="{B16E8220-A224-4BAD-9066-3F87F2FE8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Show the buyer an economic reason to integrate.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96E97E-FB47-409C-A45F-AE22731AC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TEST THE FRICTION">
            <a:extLst xmlns:a="http://schemas.openxmlformats.org/drawingml/2006/main">
              <a:ext uri="{FF2B5EF4-FFF2-40B4-BE49-F238E27FC236}">
                <a16:creationId xmlns:a16="http://schemas.microsoft.com/office/drawing/2014/main" id="{2C278ADD-16B5-439A-A6D3-663ED67C5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TEST THE FRICTION</a:t>
            </a:r>
          </a:p>
        </p:txBody>
      </p:sp>
      <p:sp>
        <p:nvSpPr>
          <p:cNvPr id="11" name="100K onboarding attempts&#10;60% → 65% completion">
            <a:extLst xmlns:a="http://schemas.openxmlformats.org/drawingml/2006/main">
              <a:ext uri="{FF2B5EF4-FFF2-40B4-BE49-F238E27FC236}">
                <a16:creationId xmlns:a16="http://schemas.microsoft.com/office/drawing/2014/main" id="{B8864772-AD1D-4DE9-AEB6-724173033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100K onboarding attempts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60% → 65% completion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= 5K more approved users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D402E0-844F-4E2A-9AE9-BFA92D614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58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EST THE VALUE">
            <a:extLst xmlns:a="http://schemas.openxmlformats.org/drawingml/2006/main">
              <a:ext uri="{FF2B5EF4-FFF2-40B4-BE49-F238E27FC236}">
                <a16:creationId xmlns:a16="http://schemas.microsoft.com/office/drawing/2014/main" id="{1C92B12C-2DFB-4F4B-B018-A1D6DC303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TEST THE VALUE</a:t>
            </a:r>
          </a:p>
        </p:txBody>
      </p:sp>
      <p:sp>
        <p:nvSpPr>
          <p:cNvPr id="14" name="5K × 10% payers × €5&#10;= €2,500 monthly&#10;increme">
            <a:extLst xmlns:a="http://schemas.openxmlformats.org/drawingml/2006/main">
              <a:ext uri="{FF2B5EF4-FFF2-40B4-BE49-F238E27FC236}">
                <a16:creationId xmlns:a16="http://schemas.microsoft.com/office/drawing/2014/main" id="{9C67D40A-A2FE-4513-A331-8FC198380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5K × 10% payers × €5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= €2,500 monthly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incremental contribution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73D307-1A5C-4422-8AE1-96F7B09D0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06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TEST THE COST">
            <a:extLst xmlns:a="http://schemas.openxmlformats.org/drawingml/2006/main">
              <a:ext uri="{FF2B5EF4-FFF2-40B4-BE49-F238E27FC236}">
                <a16:creationId xmlns:a16="http://schemas.microsoft.com/office/drawing/2014/main" id="{049D441B-53BB-4CD8-910F-2490FBCB5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TEST THE COST</a:t>
            </a:r>
          </a:p>
        </p:txBody>
      </p:sp>
      <p:sp>
        <p:nvSpPr>
          <p:cNvPr id="17" name="100K validations × €0.01&#10;= €1,000 monthly fee">
            <a:extLst xmlns:a="http://schemas.openxmlformats.org/drawingml/2006/main">
              <a:ext uri="{FF2B5EF4-FFF2-40B4-BE49-F238E27FC236}">
                <a16:creationId xmlns:a16="http://schemas.microsoft.com/office/drawing/2014/main" id="{7AF9903B-FA7E-47FD-BC01-862124F03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100K validations × €0.01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= €1,000 monthly fee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Plus assurance + integration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BDE616-99CF-40BB-BEB0-F632A7DA1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Illustrative break-even: +2 percentage points">
            <a:extLst xmlns:a="http://schemas.openxmlformats.org/drawingml/2006/main">
              <a:ext uri="{FF2B5EF4-FFF2-40B4-BE49-F238E27FC236}">
                <a16:creationId xmlns:a16="http://schemas.microsoft.com/office/drawing/2014/main" id="{A3BD4E10-AAC2-4BF6-8859-B562A213B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Illustrative break-even: +2 percentage points in completion, before other costs.</a:t>
            </a:r>
          </a:p>
        </p:txBody>
      </p:sp>
      <p:sp>
        <p:nvSpPr>
          <p:cNvPr id="20" name="All inputs hypothetical. Compare cohorts and ">
            <a:extLst xmlns:a="http://schemas.openxmlformats.org/drawingml/2006/main">
              <a:ext uri="{FF2B5EF4-FFF2-40B4-BE49-F238E27FC236}">
                <a16:creationId xmlns:a16="http://schemas.microsoft.com/office/drawing/2014/main" id="{7CEE1998-4355-43EE-B8B4-2A6DCEA0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All inputs hypothetical. Compare cohorts and safety outcomes; do not claim a measured conversion lift.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19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332a8340f84c0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3b34b098254762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APPENDIX / MARKET SENSITIVITY">
            <a:extLst xmlns:a="http://schemas.openxmlformats.org/drawingml/2006/main">
              <a:ext uri="{FF2B5EF4-FFF2-40B4-BE49-F238E27FC236}">
                <a16:creationId xmlns:a16="http://schemas.microsoft.com/office/drawing/2014/main" id="{2FC95ED1-7C92-4A87-A4B2-F3EF6ED88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APPENDIX / MARKET SENSITIVITY</a:t>
            </a:r>
          </a:p>
        </p:txBody>
      </p:sp>
      <p:sp>
        <p:nvSpPr>
          <p:cNvPr id="8" name="Frequency and price determine the actual mark">
            <a:extLst xmlns:a="http://schemas.openxmlformats.org/drawingml/2006/main">
              <a:ext uri="{FF2B5EF4-FFF2-40B4-BE49-F238E27FC236}">
                <a16:creationId xmlns:a16="http://schemas.microsoft.com/office/drawing/2014/main" id="{E03006B3-65A8-4D22-8563-2BD543F55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Frequency and price determine the actual market.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6D6066-FE73-4B67-9546-435E4B609A65}"/>
              </a:ext>
            </a:extLst>
          </p:cNvPr>
          <p:cNvGraphicFramePr/>
          <p:nvPr/>
        </p:nvGraphicFramePr>
        <p:xfrm>
          <a:off xmlns:a="http://schemas.openxmlformats.org/drawingml/2006/main" x="381000" y="1762125"/>
          <a:ext xmlns:a="http://schemas.openxmlformats.org/drawingml/2006/main" cx="8382000" cy="2190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2762250"/>
                <a:gridCol w="2667000"/>
              </a:tblGrid>
              <a:tr h="547688">
                <a:tc>
                  <a:txBody>
                    <a:bodyPr lIns="95250" tIns="95250" rIns="95250" bIns="95250"/>
                    <a:lstStyle/>
                    <a:p>
                      <a:r>
                        <a:rPr sz="1500" b="1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Regional scenario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T w="28575">
                      <a:solidFill>
                        <a:srgbClr val="0F162C"/>
                      </a:solidFill>
                      <a:prstDash val="solid"/>
                    </a:lnT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4A7BD4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00" b="1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Checks / minor / year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T w="28575">
                      <a:solidFill>
                        <a:srgbClr val="0F162C"/>
                      </a:solidFill>
                      <a:prstDash val="solid"/>
                    </a:lnT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4A7BD4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00" b="1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Annual revenue pool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T w="28575">
                      <a:solidFill>
                        <a:srgbClr val="0F162C"/>
                      </a:solidFill>
                      <a:prstDash val="solid"/>
                    </a:lnT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4A7BD4"/>
                    </a:solidFill>
                  </a:tcPr>
                </a:tc>
              </a:tr>
              <a:tr h="547688">
                <a:tc>
                  <a:txBody>
                    <a:bodyPr lIns="95250" tIns="95250" rIns="95250" bIns="95250"/>
                    <a:lstStyle/>
                    <a:p>
                      <a:r>
                        <a:rPr sz="15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Low frequency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12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€5.5M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547688">
                <a:tc>
                  <a:txBody>
                    <a:bodyPr lIns="95250" tIns="95250" rIns="95250" bIns="95250"/>
                    <a:lstStyle/>
                    <a:p>
                      <a:r>
                        <a:rPr sz="15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Working case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60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€27.5M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547688">
                <a:tc>
                  <a:txBody>
                    <a:bodyPr lIns="95250" tIns="95250" rIns="95250" bIns="95250"/>
                    <a:lstStyle/>
                    <a:p>
                      <a:r>
                        <a:rPr sz="15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High frequency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120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50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€54.9M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093232-2FAC-4A3F-A0C8-2A38F6F25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Market proof requires real paid check frequen">
            <a:extLst xmlns:a="http://schemas.openxmlformats.org/drawingml/2006/main">
              <a:ext uri="{FF2B5EF4-FFF2-40B4-BE49-F238E27FC236}">
                <a16:creationId xmlns:a16="http://schemas.microsoft.com/office/drawing/2014/main" id="{E37164CB-5EB4-4581-90C1-552E40609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Market proof requires real paid check frequency—not the size of the games industry.</a:t>
            </a:r>
          </a:p>
        </p:txBody>
      </p:sp>
      <p:sp>
        <p:nvSpPr>
          <p:cNvPr id="12" name="45.77M estimated minors × annual successful v">
            <a:extLst xmlns:a="http://schemas.openxmlformats.org/drawingml/2006/main">
              <a:ext uri="{FF2B5EF4-FFF2-40B4-BE49-F238E27FC236}">
                <a16:creationId xmlns:a16="http://schemas.microsoft.com/office/drawing/2014/main" id="{E1305535-075A-46A3-A11F-13EBFC0F1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45.77M estimated minors × annual successful validations × €0.01. Full participation assumed; not a forecast.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20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d076a97745400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244d0f0d484e29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APPENDIX / UNIT ECONOMICS">
            <a:extLst xmlns:a="http://schemas.openxmlformats.org/drawingml/2006/main">
              <a:ext uri="{FF2B5EF4-FFF2-40B4-BE49-F238E27FC236}">
                <a16:creationId xmlns:a16="http://schemas.microsoft.com/office/drawing/2014/main" id="{8912BDF8-27DE-43C0-8D4C-185B22C5A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APPENDIX / UNIT ECONOMICS</a:t>
            </a:r>
          </a:p>
        </p:txBody>
      </p:sp>
      <p:sp>
        <p:nvSpPr>
          <p:cNvPr id="8" name="One-cent pricing requires disciplined validat">
            <a:extLst xmlns:a="http://schemas.openxmlformats.org/drawingml/2006/main">
              <a:ext uri="{FF2B5EF4-FFF2-40B4-BE49-F238E27FC236}">
                <a16:creationId xmlns:a16="http://schemas.microsoft.com/office/drawing/2014/main" id="{B278A6AF-266D-4D0E-B2A5-04F09E01C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One-cent pricing requires disciplined validation costs.</a:t>
            </a:r>
          </a:p>
        </p:txBody>
      </p:sp>
      <p:graphicFrame>
        <p:nvGraphicFrame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ED2ECB-8531-49A4-B0D0-FA2D13656CCB}"/>
              </a:ext>
            </a:extLst>
          </p:cNvPr>
          <p:cNvGraphicFramePr/>
          <p:nvPr/>
        </p:nvGraphicFramePr>
        <p:xfrm>
          <a:off xmlns:a="http://schemas.openxmlformats.org/drawingml/2006/main" x="381000" y="1714500"/>
          <a:ext xmlns:a="http://schemas.openxmlformats.org/drawingml/2006/main" cx="8382000" cy="2476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714750"/>
                <a:gridCol w="4667250"/>
              </a:tblGrid>
              <a:tr h="412750">
                <a:tc>
                  <a:txBody>
                    <a:bodyPr lIns="95250" tIns="95250" rIns="95250" bIns="95250"/>
                    <a:lstStyle/>
                    <a:p>
                      <a:r>
                        <a:rPr sz="1350" b="1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Per successful validation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T w="28575">
                      <a:solidFill>
                        <a:srgbClr val="0F162C"/>
                      </a:solidFill>
                      <a:prstDash val="solid"/>
                    </a:lnT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4A7BD4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350" b="1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Working assumption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T w="28575">
                      <a:solidFill>
                        <a:srgbClr val="0F162C"/>
                      </a:solidFill>
                      <a:prstDash val="solid"/>
                    </a:lnT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4A7BD4"/>
                    </a:solidFill>
                  </a:tcPr>
                </a:tc>
              </a:tr>
              <a:tr h="412750"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Net realized price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€0.010 · unconfirmed commercial reference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412750"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All-in variable cost target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≤€0.003 · must be measured in pilots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412750"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Contribution target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≥€0.007 / ≥70% before fixed costs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412750"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First-time assurance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Separate cost and commercial treatment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  <a:tr h="412750"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Billing integrity</a:t>
                      </a:r>
                    </a:p>
                  </a:txBody>
                  <a:tcPr marL="91440" marR="91440" marT="45720" marB="45720">
                    <a:lnL w="28575">
                      <a:solidFill>
                        <a:srgbClr val="0F162C"/>
                      </a:solidFill>
                      <a:prstDash val="solid"/>
                    </a:lnL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1350" b="0">
                          <a:solidFill>
                            <a:srgbClr val="E0E6EE"/>
                          </a:solidFill>
                          <a:latin typeface="Inter"/>
                          <a:ea typeface="Inter"/>
                          <a:cs typeface="Inter"/>
                        </a:rPr>
                        <a:t>No duplicate, failed or denied attempts</a:t>
                      </a:r>
                    </a:p>
                  </a:txBody>
                  <a:tcPr marL="91440" marR="91440" marT="45720" marB="45720">
                    <a:lnR w="28575">
                      <a:solidFill>
                        <a:srgbClr val="0F162C"/>
                      </a:solidFill>
                      <a:prstDash val="solid"/>
                    </a:lnR>
                    <a:lnB w="28575">
                      <a:solidFill>
                        <a:srgbClr val="0F162C"/>
                      </a:solidFill>
                      <a:prstDash val="solid"/>
                    </a:lnB>
                    <a:solidFill>
                      <a:srgbClr val="151E38"/>
                    </a:solidFill>
                  </a:tcPr>
                </a:tc>
              </a:tr>
            </a:tbl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2A3761-8907-430F-A3A7-8154588B9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Do not sell identity assurance at the price o">
            <a:extLst xmlns:a="http://schemas.openxmlformats.org/drawingml/2006/main">
              <a:ext uri="{FF2B5EF4-FFF2-40B4-BE49-F238E27FC236}">
                <a16:creationId xmlns:a16="http://schemas.microsoft.com/office/drawing/2014/main" id="{3B7BD729-3A50-40BE-AF0E-5CB190E9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Do not sell identity assurance at the price of a lightweight permission check.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slides/slide21.xml><?xml version="1.0" encoding="utf-8"?>
<p:sld xmlns:p="http://schemas.openxmlformats.org/presentationml/2006/main" show="0">
  <p:cSld>
    <p:bg>
      <p:bgPr>
        <a:solidFill xmlns:a="http://schemas.openxmlformats.org/drawingml/2006/main">
          <a:srgbClr val="1A24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800870E-7658-4431-9D10-D784F8EA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144000" cy="51244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4C7CCDF-2584-4331-9C1B-15356F42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" y="38100"/>
            <a:ext cx="9067800" cy="5048250"/>
          </a:xfrm>
          <a:prstGeom xmlns:a="http://schemas.openxmlformats.org/drawingml/2006/main" prst="roundRect">
            <a:avLst>
              <a:gd name="adj" fmla="val 4347"/>
            </a:avLst>
          </a:prstGeom>
          <a:solidFill xmlns:a="http://schemas.openxmlformats.org/drawingml/2006/main">
            <a:srgbClr val="0F162C"/>
          </a:solidFill>
        </p:spPr>
      </p:sp>
      <p:pic>
        <p:nvPicPr>
          <p:cNvPr id="5" name="Image 0">
            <a:extLst xmlns:a="http://schemas.openxmlformats.org/drawingml/2006/main">
              <a:ext uri="{FF2B5EF4-FFF2-40B4-BE49-F238E27FC236}">
                <a16:creationId xmlns:a16="http://schemas.microsoft.com/office/drawing/2014/main" id="{B4B74447-DBE8-42C4-B076-87C2F38AD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409f84dd6647f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533674" y="381001"/>
            <a:ext cx="675996" cy="142874"/>
          </a:xfrm>
          <a:prstGeom xmlns:a="http://schemas.openxmlformats.org/drawingml/2006/main" prst="rect">
            <a:avLst/>
          </a:prstGeom>
        </p:spPr>
      </p:pic>
      <p:pic>
        <p:nvPicPr>
          <p:cNvPr id="6" name="Image 1">
            <a:extLst xmlns:a="http://schemas.openxmlformats.org/drawingml/2006/main">
              <a:ext uri="{FF2B5EF4-FFF2-40B4-BE49-F238E27FC236}">
                <a16:creationId xmlns:a16="http://schemas.microsoft.com/office/drawing/2014/main" id="{4F0C2216-8502-483E-AF41-851582E750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db8e9c7a7246a4"/>
          <a:srcRect xmlns:a="http://schemas.openxmlformats.org/drawingml/2006/main" l="0" t="0" r="1" b="0"/>
          <a:stretch xmlns:a="http://schemas.openxmlformats.org/drawingml/2006/main"/>
        </p:blipFill>
        <p:spPr>
          <a:xfrm xmlns:a="http://schemas.openxmlformats.org/drawingml/2006/main">
            <a:off x="380999" y="414394"/>
            <a:ext cx="136708" cy="109480"/>
          </a:xfrm>
          <a:prstGeom xmlns:a="http://schemas.openxmlformats.org/drawingml/2006/main" prst="rect">
            <a:avLst/>
          </a:prstGeom>
        </p:spPr>
      </p:pic>
      <p:sp>
        <p:nvSpPr>
          <p:cNvPr id="7" name="APPENDIX / PREMIUM AND INSURANCE">
            <a:extLst xmlns:a="http://schemas.openxmlformats.org/drawingml/2006/main">
              <a:ext uri="{FF2B5EF4-FFF2-40B4-BE49-F238E27FC236}">
                <a16:creationId xmlns:a16="http://schemas.microsoft.com/office/drawing/2014/main" id="{1380E3D9-9CCA-4957-9231-297CFC97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81000"/>
            <a:ext cx="2952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APPENDIX / PREMIUM AND INSURANCE</a:t>
            </a:r>
          </a:p>
        </p:txBody>
      </p:sp>
      <p:sp>
        <p:nvSpPr>
          <p:cNvPr id="8" name="After harm: respond, recover, support.">
            <a:extLst xmlns:a="http://schemas.openxmlformats.org/drawingml/2006/main">
              <a:ext uri="{FF2B5EF4-FFF2-40B4-BE49-F238E27FC236}">
                <a16:creationId xmlns:a16="http://schemas.microsoft.com/office/drawing/2014/main" id="{A9CFF31B-1FD8-4377-BDA7-B7524066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19150"/>
            <a:ext cx="8382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After harm: respond, recover, support.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9BA022-224C-4564-9EC1-B6BDD1A9A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RESPOND">
            <a:extLst xmlns:a="http://schemas.openxmlformats.org/drawingml/2006/main">
              <a:ext uri="{FF2B5EF4-FFF2-40B4-BE49-F238E27FC236}">
                <a16:creationId xmlns:a16="http://schemas.microsoft.com/office/drawing/2014/main" id="{57754910-21F5-43A2-BE32-7EB69EFD4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RESPOND</a:t>
            </a:r>
          </a:p>
        </p:txBody>
      </p:sp>
      <p:sp>
        <p:nvSpPr>
          <p:cNvPr id="11" name="Report the incident.&#10;Help secure the account.">
            <a:extLst xmlns:a="http://schemas.openxmlformats.org/drawingml/2006/main">
              <a:ext uri="{FF2B5EF4-FFF2-40B4-BE49-F238E27FC236}">
                <a16:creationId xmlns:a16="http://schemas.microsoft.com/office/drawing/2014/main" id="{2E1B87CB-FA8C-4BB6-B46C-56E0BDED4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Report the incident.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Help secure the account.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Escalate to the right adult.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965562-FAB5-4832-BB46-B3089638D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258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RECOVER">
            <a:extLst xmlns:a="http://schemas.openxmlformats.org/drawingml/2006/main">
              <a:ext uri="{FF2B5EF4-FFF2-40B4-BE49-F238E27FC236}">
                <a16:creationId xmlns:a16="http://schemas.microsoft.com/office/drawing/2014/main" id="{751D39BB-CC19-41F7-94F7-B6B0F4478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RECOVER</a:t>
            </a:r>
          </a:p>
        </p:txBody>
      </p:sp>
      <p:sp>
        <p:nvSpPr>
          <p:cNvPr id="14" name="Assist platform requests.&#10;Support the family.">
            <a:extLst xmlns:a="http://schemas.openxmlformats.org/drawingml/2006/main">
              <a:ext uri="{FF2B5EF4-FFF2-40B4-BE49-F238E27FC236}">
                <a16:creationId xmlns:a16="http://schemas.microsoft.com/office/drawing/2014/main" id="{2A2B3956-6A0A-4136-AB5E-7E28B40E8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72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Assist platform requests.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Support the family.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Refer to qualified specialists.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F4CA53-8CD3-494C-B269-A340AFAE1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0600" y="1762125"/>
            <a:ext cx="2692400" cy="238125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151E3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COVER">
            <a:extLst xmlns:a="http://schemas.openxmlformats.org/drawingml/2006/main">
              <a:ext uri="{FF2B5EF4-FFF2-40B4-BE49-F238E27FC236}">
                <a16:creationId xmlns:a16="http://schemas.microsoft.com/office/drawing/2014/main" id="{C52ECC1A-1FA2-40D2-B78A-FC676E574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1952625"/>
            <a:ext cx="234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COVER</a:t>
            </a:r>
          </a:p>
        </p:txBody>
      </p:sp>
      <p:sp>
        <p:nvSpPr>
          <p:cNvPr id="17" name="Optional parent-paid policy.&#10;Covered losses a">
            <a:extLst xmlns:a="http://schemas.openxmlformats.org/drawingml/2006/main">
              <a:ext uri="{FF2B5EF4-FFF2-40B4-BE49-F238E27FC236}">
                <a16:creationId xmlns:a16="http://schemas.microsoft.com/office/drawing/2014/main" id="{09768AE1-C075-4699-9C79-40F190306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2050" y="2647950"/>
            <a:ext cx="23495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defPPr>
            <a:lvl1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1pPr>
            <a:lvl2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2pPr>
            <a:lvl3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3pPr>
            <a:lvl4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4pPr>
            <a:lvl5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5pPr>
            <a:lvl6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6pPr>
            <a:lvl7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7pPr>
            <a:lvl8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8pPr>
            <a:lvl9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Optional parent-paid policy.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Covered losses and services.</a:t>
            </a:r>
          </a:p>
          <a:p xmlns:a="http://schemas.openxmlformats.org/drawingml/2006/main">
            <a:pPr>
              <a:defRPr sz="1575" b="0">
                <a:solidFill>
                  <a:srgbClr val="E0E6EE"/>
                </a:solidFill>
                <a:latin typeface="Inter"/>
                <a:ea typeface="Inter"/>
                <a:cs typeface="Inter"/>
              </a:defRPr>
            </a:pPr>
            <a:r>
              <a:rPr sz="1575" b="0">
                <a:solidFill>
                  <a:srgbClr val="E0E6EE"/>
                </a:solidFill>
                <a:latin typeface="Inter"/>
                <a:ea typeface="Inter"/>
                <a:cs typeface="Inter"/>
              </a:rPr>
              <a:t>Insurer handles the claim.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7FD437-96FA-4E30-9440-680CFA629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343400"/>
            <a:ext cx="8382000" cy="409575"/>
          </a:xfrm>
          <a:prstGeom xmlns:a="http://schemas.openxmlformats.org/drawingml/2006/main" prst="roundRect">
            <a:avLst>
              <a:gd name="adj" fmla="val 37209"/>
            </a:avLst>
          </a:prstGeom>
          <a:solidFill xmlns:a="http://schemas.openxmlformats.org/drawingml/2006/main">
            <a:srgbClr val="4A7B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The family relationship continues after the p">
            <a:extLst xmlns:a="http://schemas.openxmlformats.org/drawingml/2006/main">
              <a:ext uri="{FF2B5EF4-FFF2-40B4-BE49-F238E27FC236}">
                <a16:creationId xmlns:a16="http://schemas.microsoft.com/office/drawing/2014/main" id="{1692D0F9-6778-420C-8B8C-67EA1CF2F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438650"/>
            <a:ext cx="8058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  <a:lvl1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1pPr>
            <a:lvl2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2pPr>
            <a:lvl3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3pPr>
            <a:lvl4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4pPr>
            <a:lvl5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5pPr>
            <a:lvl6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6pPr>
            <a:lvl7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7pPr>
            <a:lvl8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8pPr>
            <a:lvl9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The family relationship continues after the permission has been granted.</a:t>
            </a:r>
          </a:p>
        </p:txBody>
      </p:sp>
      <p:sp>
        <p:nvSpPr>
          <p:cNvPr id="20" name="Planned partner services. Coverage, recovery ">
            <a:extLst xmlns:a="http://schemas.openxmlformats.org/drawingml/2006/main">
              <a:ext uri="{FF2B5EF4-FFF2-40B4-BE49-F238E27FC236}">
                <a16:creationId xmlns:a16="http://schemas.microsoft.com/office/drawing/2014/main" id="{4D85E8F3-74B8-461C-87A7-237E36CAF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4838700"/>
            <a:ext cx="8382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defPPr>
            <a:lvl1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1pPr>
            <a:lvl2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2pPr>
            <a:lvl3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3pPr>
            <a:lvl4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4pPr>
            <a:lvl5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5pPr>
            <a:lvl6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6pPr>
            <a:lvl7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7pPr>
            <a:lvl8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8pPr>
            <a:lvl9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750" b="0">
                <a:solidFill>
                  <a:srgbClr val="7A8BA8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7A8BA8"/>
                </a:solidFill>
                <a:latin typeface="Inter"/>
                <a:ea typeface="Inter"/>
                <a:cs typeface="Inter"/>
              </a:rPr>
              <a:t>Planned partner services. Coverage, recovery and specialist support depend on providers and policy terms.</a:t>
            </a:r>
          </a:p>
        </p:txBody>
      </p:sp>
    </p:spTree>
    <p:extLst>
      <p:ext uri="{BB962C8B-B14F-4D97-AF65-F5344CB8AC3E}">
        <p14:creationId xmlns:p14="http://schemas.microsoft.com/office/powerpoint/2010/main" val="991964620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2026-10-30T12:57:03.2080000Z</dcterms:created>
  <dcterms:modified xsi:type="dcterms:W3CDTF">2026-10-30T12:57:03.2080000Z</dcterms:modified>
</coreProperties>
</file>